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701" r:id="rId1"/>
  </p:sldMasterIdLst>
  <p:notesMasterIdLst>
    <p:notesMasterId r:id="rId16"/>
  </p:notesMasterIdLst>
  <p:sldIdLst>
    <p:sldId id="319" r:id="rId2"/>
    <p:sldId id="383" r:id="rId3"/>
    <p:sldId id="384" r:id="rId4"/>
    <p:sldId id="366" r:id="rId5"/>
    <p:sldId id="385" r:id="rId6"/>
    <p:sldId id="386" r:id="rId7"/>
    <p:sldId id="387" r:id="rId8"/>
    <p:sldId id="388" r:id="rId9"/>
    <p:sldId id="389" r:id="rId10"/>
    <p:sldId id="390" r:id="rId11"/>
    <p:sldId id="391" r:id="rId12"/>
    <p:sldId id="392" r:id="rId13"/>
    <p:sldId id="393" r:id="rId14"/>
    <p:sldId id="394" r:id="rId15"/>
  </p:sldIdLst>
  <p:sldSz cx="9144000" cy="6858000" type="screen4x3"/>
  <p:notesSz cx="6858000" cy="9144000"/>
  <p:custDataLst>
    <p:tags r:id="rId17"/>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04">
          <p15:clr>
            <a:srgbClr val="A4A3A4"/>
          </p15:clr>
        </p15:guide>
        <p15:guide id="2" pos="4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4C8"/>
    <a:srgbClr val="FF00FF"/>
    <a:srgbClr val="3366FF"/>
    <a:srgbClr val="4C4BE5"/>
    <a:srgbClr val="E65106"/>
    <a:srgbClr val="FFB650"/>
    <a:srgbClr val="55B2B9"/>
    <a:srgbClr val="ED1A3B"/>
    <a:srgbClr val="0066B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howGuides="1">
      <p:cViewPr varScale="1">
        <p:scale>
          <a:sx n="107" d="100"/>
          <a:sy n="107" d="100"/>
        </p:scale>
        <p:origin x="1734" y="114"/>
      </p:cViewPr>
      <p:guideLst>
        <p:guide orient="horz" pos="404"/>
        <p:guide pos="47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0" hangingPunct="0">
              <a:spcBef>
                <a:spcPct val="0"/>
              </a:spcBef>
              <a:defRPr sz="1200">
                <a:latin typeface="Arial" charset="0"/>
                <a:ea typeface="ＭＳ Ｐゴシック" pitchFamily="34" charset="-128"/>
                <a:cs typeface="+mn-cs"/>
              </a:defRPr>
            </a:lvl1pPr>
          </a:lstStyle>
          <a:p>
            <a:pPr>
              <a:defRPr/>
            </a:pPr>
            <a:endParaRPr lang="en-US"/>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0" hangingPunct="0">
              <a:spcBef>
                <a:spcPct val="0"/>
              </a:spcBef>
              <a:defRPr sz="1200">
                <a:latin typeface="Arial" charset="0"/>
                <a:ea typeface="ＭＳ Ｐゴシック" pitchFamily="34" charset="-128"/>
                <a:cs typeface="+mn-cs"/>
              </a:defRPr>
            </a:lvl1pPr>
          </a:lstStyle>
          <a:p>
            <a:pPr>
              <a:defRPr/>
            </a:pPr>
            <a:endParaRPr lang="en-US"/>
          </a:p>
        </p:txBody>
      </p:sp>
      <p:sp>
        <p:nvSpPr>
          <p:cNvPr id="471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0" hangingPunct="0">
              <a:spcBef>
                <a:spcPct val="0"/>
              </a:spcBef>
              <a:defRPr sz="1200">
                <a:latin typeface="Arial" charset="0"/>
                <a:ea typeface="ＭＳ Ｐゴシック" pitchFamily="34" charset="-128"/>
                <a:cs typeface="+mn-cs"/>
              </a:defRPr>
            </a:lvl1pPr>
          </a:lstStyle>
          <a:p>
            <a:pPr>
              <a:defRPr/>
            </a:pPr>
            <a:endParaRPr lang="en-US"/>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0" hangingPunct="0">
              <a:defRPr sz="1200">
                <a:latin typeface="Arial" pitchFamily="34" charset="0"/>
              </a:defRPr>
            </a:lvl1pPr>
          </a:lstStyle>
          <a:p>
            <a:pPr>
              <a:defRPr/>
            </a:pPr>
            <a:fld id="{976666CE-4344-4811-8625-B0BBB786540E}" type="slidenum">
              <a:rPr lang="en-US"/>
              <a:pPr>
                <a:defRPr/>
              </a:pPr>
              <a:t>‹#›</a:t>
            </a:fld>
            <a:endParaRPr lang="en-US"/>
          </a:p>
        </p:txBody>
      </p:sp>
    </p:spTree>
    <p:extLst>
      <p:ext uri="{BB962C8B-B14F-4D97-AF65-F5344CB8AC3E}">
        <p14:creationId xmlns:p14="http://schemas.microsoft.com/office/powerpoint/2010/main" val="176238314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pitchFamily="34" charset="-128"/>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pitchFamily="34"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311D6394-ECC7-41F0-B973-23799080610A}" type="slidenum">
              <a:rPr lang="en-US" sz="1200" smtClean="0">
                <a:latin typeface="Arial" pitchFamily="34" charset="0"/>
              </a:rPr>
              <a:pPr>
                <a:defRPr/>
              </a:pPr>
              <a:t>1</a:t>
            </a:fld>
            <a:endParaRPr lang="en-US" sz="120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10</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11</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12</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dirty="0">
              <a:ea typeface="ＭＳ Ｐゴシック"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0FCF2E8F-4A08-4C49-838F-F29ABFB0E630}" type="slidenum">
              <a:rPr lang="en-US" sz="1200" smtClean="0">
                <a:latin typeface="Arial" pitchFamily="34" charset="0"/>
              </a:rPr>
              <a:pPr>
                <a:defRPr/>
              </a:pPr>
              <a:t>13</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7C6753ED-BB05-4548-899D-8FE4CAE99906}" type="slidenum">
              <a:rPr lang="en-US" sz="1200" smtClean="0">
                <a:latin typeface="Arial" pitchFamily="34" charset="0"/>
              </a:rPr>
              <a:pPr>
                <a:defRPr/>
              </a:pPr>
              <a:t>14</a:t>
            </a:fld>
            <a:endParaRPr lang="en-US" sz="1200">
              <a:latin typeface="Arial"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311D6394-ECC7-41F0-B973-23799080610A}" type="slidenum">
              <a:rPr lang="en-US" sz="1200" smtClean="0">
                <a:latin typeface="Arial" pitchFamily="34" charset="0"/>
              </a:rPr>
              <a:pPr>
                <a:defRPr/>
              </a:pPr>
              <a:t>2</a:t>
            </a:fld>
            <a:endParaRPr lang="en-US" sz="120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311D6394-ECC7-41F0-B973-23799080610A}" type="slidenum">
              <a:rPr lang="en-US" sz="1200" smtClean="0">
                <a:latin typeface="Arial" pitchFamily="34" charset="0"/>
              </a:rPr>
              <a:pPr>
                <a:defRPr/>
              </a:pPr>
              <a:t>3</a:t>
            </a:fld>
            <a:endParaRPr lang="en-US" sz="120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7C6753ED-BB05-4548-899D-8FE4CAE99906}" type="slidenum">
              <a:rPr lang="en-US" sz="1200" smtClean="0">
                <a:latin typeface="Arial" pitchFamily="34" charset="0"/>
              </a:rPr>
              <a:pPr>
                <a:defRPr/>
              </a:pPr>
              <a:t>4</a:t>
            </a:fld>
            <a:endParaRPr lang="en-US" sz="1200">
              <a:latin typeface="Arial" pitchFamily="34" charset="0"/>
            </a:endParaRPr>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311D6394-ECC7-41F0-B973-23799080610A}" type="slidenum">
              <a:rPr lang="en-US" sz="1200" smtClean="0">
                <a:latin typeface="Arial" pitchFamily="34" charset="0"/>
              </a:rPr>
              <a:pPr>
                <a:defRPr/>
              </a:pPr>
              <a:t>5</a:t>
            </a:fld>
            <a:endParaRPr lang="en-US" sz="1200">
              <a:latin typeface="Arial" pitchFamily="34" charset="0"/>
            </a:endParaRPr>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6</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7</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8</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fld id="{DCCD432F-71A2-4053-892B-EBD39B4AFF3A}" type="slidenum">
              <a:rPr lang="en-US" sz="1200" smtClean="0">
                <a:latin typeface="Arial" pitchFamily="34" charset="0"/>
              </a:rPr>
              <a:pPr>
                <a:defRPr/>
              </a:pPr>
              <a:t>9</a:t>
            </a:fld>
            <a:endParaRPr lang="en-US" sz="1200">
              <a:latin typeface="Arial" pitchFamily="34" charset="0"/>
            </a:endParaRPr>
          </a:p>
        </p:txBody>
      </p:sp>
      <p:sp>
        <p:nvSpPr>
          <p:cNvPr id="70659" name="Rectangle 2"/>
          <p:cNvSpPr>
            <a:spLocks noGrp="1" noRot="1" noChangeAspect="1" noChangeArrowheads="1" noTextEdit="1"/>
          </p:cNvSpPr>
          <p:nvPr>
            <p:ph type="sldImg"/>
          </p:nvPr>
        </p:nvSpPr>
        <p:spPr>
          <a:ln/>
        </p:spPr>
      </p:sp>
      <p:sp>
        <p:nvSpPr>
          <p:cNvPr id="70660" name="Rectangle 3"/>
          <p:cNvSpPr>
            <a:spLocks noGrp="1" noChangeArrowheads="1"/>
          </p:cNvSpPr>
          <p:nvPr>
            <p:ph type="body" idx="1"/>
          </p:nvPr>
        </p:nvSpPr>
        <p:spPr>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a:lstStyle/>
          <a:p>
            <a:pPr eaLnBrk="1" hangingPunct="1">
              <a:defRPr/>
            </a:pPr>
            <a:endParaRPr lang="en-US">
              <a:ea typeface="ＭＳ Ｐゴシック"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931C23-F457-4A30-B41B-8AE2C59329D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A63BCA0-D6F6-4427-A64C-6C55A4A112B3}"/>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9269B155-EBD0-417B-ABC5-87246382B882}"/>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5" name="Footer Placeholder 4">
            <a:extLst>
              <a:ext uri="{FF2B5EF4-FFF2-40B4-BE49-F238E27FC236}">
                <a16:creationId xmlns:a16="http://schemas.microsoft.com/office/drawing/2014/main" id="{BA939D9F-C83A-4BCC-AD92-41E6164CCC1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A781B7-8254-4214-B0A3-54DA1A46A81C}"/>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8430604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A9097-0375-4503-9005-C29D37488EA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552FB7D-5549-4E29-9E95-A8C5A9C6C29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FFF3CB9-38A1-476D-A78D-D8CB2A82CE11}"/>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5" name="Footer Placeholder 4">
            <a:extLst>
              <a:ext uri="{FF2B5EF4-FFF2-40B4-BE49-F238E27FC236}">
                <a16:creationId xmlns:a16="http://schemas.microsoft.com/office/drawing/2014/main" id="{818E3499-3C95-43B8-9617-58B2404CE8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B7CDA0-AF95-42E1-8830-A7A8FC0030CA}"/>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6302231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2DF258-3025-4BFC-9331-D14BBC1E3661}"/>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8F9D7AB0-3158-43FD-9696-8637F90C9AD5}"/>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D09A288-A7D3-4C6F-A66C-A0B36AE15A9D}"/>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5" name="Footer Placeholder 4">
            <a:extLst>
              <a:ext uri="{FF2B5EF4-FFF2-40B4-BE49-F238E27FC236}">
                <a16:creationId xmlns:a16="http://schemas.microsoft.com/office/drawing/2014/main" id="{B8876256-8865-484C-BE5A-E480335A88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54D99B-2FDE-40C3-8F6C-C78A004D7ED9}"/>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19112190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AF75B7-46B1-40F8-B33C-33CF0CA3854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25DD361-2DDF-4D72-ACD2-11BB76A08BA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66317B6-8FFA-4526-8A30-A94BAC90B731}"/>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5" name="Footer Placeholder 4">
            <a:extLst>
              <a:ext uri="{FF2B5EF4-FFF2-40B4-BE49-F238E27FC236}">
                <a16:creationId xmlns:a16="http://schemas.microsoft.com/office/drawing/2014/main" id="{E2C3A647-D6CE-4286-92CB-3D5130B5DB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53FB27-DA70-4359-ADB8-A3C82DD92222}"/>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327650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A25E3F-85E3-44DC-AFBD-DA634682307A}"/>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655F1A59-D516-4F7C-B130-473C98590780}"/>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E5E5DD-FDAB-41E7-AF46-FFBFE2B1D5D6}"/>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5" name="Footer Placeholder 4">
            <a:extLst>
              <a:ext uri="{FF2B5EF4-FFF2-40B4-BE49-F238E27FC236}">
                <a16:creationId xmlns:a16="http://schemas.microsoft.com/office/drawing/2014/main" id="{EBCBF6F0-B7C4-4241-BC47-6402CE8586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D6250D-7B2F-49CC-A9C7-CE15234C1626}"/>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5416736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4EFBC-E429-4FB5-908F-B664ED16390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D4D10F4-AE7A-441D-A353-555099215665}"/>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D97096-0B55-4CBF-9B83-B1C2E594F990}"/>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5D19CCE-EC18-4369-B4F4-BD9CE24FE3B9}"/>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6" name="Footer Placeholder 5">
            <a:extLst>
              <a:ext uri="{FF2B5EF4-FFF2-40B4-BE49-F238E27FC236}">
                <a16:creationId xmlns:a16="http://schemas.microsoft.com/office/drawing/2014/main" id="{AD0E9230-0656-4AC1-88D5-2F97D240AB1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EC62716-1FF5-4090-9CE0-D1886806C657}"/>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3194248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28F889-5F40-4952-987D-CA358FA45E93}"/>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A53954-CC6D-49F0-8D91-8F887BE2708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BF732C1D-FBB2-4529-9111-504E8F6692A4}"/>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09E16E3-541A-4243-A9A3-BB2550C3AA7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A3E92CCC-8031-42CF-B2F3-6B0339F056B1}"/>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351BD23-EB4B-428A-8743-AB154B809EBD}"/>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8" name="Footer Placeholder 7">
            <a:extLst>
              <a:ext uri="{FF2B5EF4-FFF2-40B4-BE49-F238E27FC236}">
                <a16:creationId xmlns:a16="http://schemas.microsoft.com/office/drawing/2014/main" id="{061F72F9-05ED-447A-800B-ED320137E88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9A19236-ADE0-4ACB-85AA-5C5546FF2455}"/>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330243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340A89-308B-4E8F-9D95-A8D8DB9344B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684E097-30F6-4110-B440-C2A3F224B7BF}"/>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4" name="Footer Placeholder 3">
            <a:extLst>
              <a:ext uri="{FF2B5EF4-FFF2-40B4-BE49-F238E27FC236}">
                <a16:creationId xmlns:a16="http://schemas.microsoft.com/office/drawing/2014/main" id="{A7577129-B271-4FE9-BCFE-9999861B40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C3B17218-5A17-4A94-9092-7EE46660F79D}"/>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17252108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001C4E5-8559-4A6E-BD1D-C1BC9146BDA0}"/>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3" name="Footer Placeholder 2">
            <a:extLst>
              <a:ext uri="{FF2B5EF4-FFF2-40B4-BE49-F238E27FC236}">
                <a16:creationId xmlns:a16="http://schemas.microsoft.com/office/drawing/2014/main" id="{04A0A71D-9362-4A4E-A403-377F390F2B4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B97881B-42EE-4FD8-8710-72157F429F7B}"/>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41499741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78FFCF-2788-4F90-A157-182929C952ED}"/>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3367FAFA-C965-4F22-913B-384B99F6A6F8}"/>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FB4254C-6425-49AC-98F7-B23D3323CBF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84F418B3-576A-4D2C-8406-92E7514C471E}"/>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6" name="Footer Placeholder 5">
            <a:extLst>
              <a:ext uri="{FF2B5EF4-FFF2-40B4-BE49-F238E27FC236}">
                <a16:creationId xmlns:a16="http://schemas.microsoft.com/office/drawing/2014/main" id="{6846EC6E-B64D-41D5-9A84-15315D210B1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B9FA0F-0792-4EA5-92DF-60FB0C119F91}"/>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27182782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67F77-7757-40AA-A7DF-7480C377165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75BE3298-B031-4B95-889A-EA2E4FFD14EC}"/>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37BD6517-3058-49A4-8B84-DB800E2FF45A}"/>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961EF78-02EC-4F76-9DDD-2B46933EED2A}"/>
              </a:ext>
            </a:extLst>
          </p:cNvPr>
          <p:cNvSpPr>
            <a:spLocks noGrp="1"/>
          </p:cNvSpPr>
          <p:nvPr>
            <p:ph type="dt" sz="half" idx="10"/>
          </p:nvPr>
        </p:nvSpPr>
        <p:spPr/>
        <p:txBody>
          <a:bodyPr/>
          <a:lstStyle/>
          <a:p>
            <a:fld id="{8A4B6AC6-DACF-4F3F-82FE-C2D5A23E9B54}" type="datetimeFigureOut">
              <a:rPr lang="en-US" smtClean="0"/>
              <a:t>10/10/2023</a:t>
            </a:fld>
            <a:endParaRPr lang="en-US"/>
          </a:p>
        </p:txBody>
      </p:sp>
      <p:sp>
        <p:nvSpPr>
          <p:cNvPr id="6" name="Footer Placeholder 5">
            <a:extLst>
              <a:ext uri="{FF2B5EF4-FFF2-40B4-BE49-F238E27FC236}">
                <a16:creationId xmlns:a16="http://schemas.microsoft.com/office/drawing/2014/main" id="{9C48B855-E888-4C9A-B51D-748EAA2967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E131622-5B01-4356-88DC-29E24F1C5BFE}"/>
              </a:ext>
            </a:extLst>
          </p:cNvPr>
          <p:cNvSpPr>
            <a:spLocks noGrp="1"/>
          </p:cNvSpPr>
          <p:nvPr>
            <p:ph type="sldNum" sz="quarter" idx="12"/>
          </p:nvPr>
        </p:nvSpPr>
        <p:spPr/>
        <p:txBody>
          <a:bodyPr/>
          <a:lstStyle/>
          <a:p>
            <a:fld id="{E060A91B-5097-456D-ABC0-6767E68E6B55}" type="slidenum">
              <a:rPr lang="en-US" smtClean="0"/>
              <a:t>‹#›</a:t>
            </a:fld>
            <a:endParaRPr lang="en-US"/>
          </a:p>
        </p:txBody>
      </p:sp>
    </p:spTree>
    <p:extLst>
      <p:ext uri="{BB962C8B-B14F-4D97-AF65-F5344CB8AC3E}">
        <p14:creationId xmlns:p14="http://schemas.microsoft.com/office/powerpoint/2010/main" val="8543581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F0DCC2-5305-4CBF-B7FE-F764EAF4E126}"/>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C33DBA7-FCC7-469E-916A-5D6A32A1DC7B}"/>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0BB84A-6C26-465D-BFF3-F955B2E0C23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A4B6AC6-DACF-4F3F-82FE-C2D5A23E9B54}" type="datetimeFigureOut">
              <a:rPr lang="en-US" smtClean="0"/>
              <a:t>10/10/2023</a:t>
            </a:fld>
            <a:endParaRPr lang="en-US"/>
          </a:p>
        </p:txBody>
      </p:sp>
      <p:sp>
        <p:nvSpPr>
          <p:cNvPr id="5" name="Footer Placeholder 4">
            <a:extLst>
              <a:ext uri="{FF2B5EF4-FFF2-40B4-BE49-F238E27FC236}">
                <a16:creationId xmlns:a16="http://schemas.microsoft.com/office/drawing/2014/main" id="{B101691D-180A-413F-AC3F-26AD2E82A28A}"/>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6C8C2EC-28BB-45FF-B40E-AB735D7ED57E}"/>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060A91B-5097-456D-ABC0-6767E68E6B55}" type="slidenum">
              <a:rPr lang="en-US" smtClean="0"/>
              <a:t>‹#›</a:t>
            </a:fld>
            <a:endParaRPr lang="en-US"/>
          </a:p>
        </p:txBody>
      </p:sp>
    </p:spTree>
    <p:extLst>
      <p:ext uri="{BB962C8B-B14F-4D97-AF65-F5344CB8AC3E}">
        <p14:creationId xmlns:p14="http://schemas.microsoft.com/office/powerpoint/2010/main" val="2997149387"/>
      </p:ext>
    </p:extLst>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705" r:id="rId4"/>
    <p:sldLayoutId id="2147483706" r:id="rId5"/>
    <p:sldLayoutId id="2147483707" r:id="rId6"/>
    <p:sldLayoutId id="2147483708" r:id="rId7"/>
    <p:sldLayoutId id="2147483709" r:id="rId8"/>
    <p:sldLayoutId id="2147483710" r:id="rId9"/>
    <p:sldLayoutId id="2147483711" r:id="rId10"/>
    <p:sldLayoutId id="2147483712"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13.xml.rels><?xml version="1.0" encoding="UTF-8" standalone="yes"?>
<Relationships xmlns="http://schemas.openxmlformats.org/package/2006/relationships"><Relationship Id="rId3" Type="http://schemas.openxmlformats.org/officeDocument/2006/relationships/image" Target="../media/image18.jpe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17.jpe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jpeg"/><Relationship Id="rId5" Type="http://schemas.openxmlformats.org/officeDocument/2006/relationships/image" Target="../media/image5.jpeg"/><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1.xml"/><Relationship Id="rId4" Type="http://schemas.openxmlformats.org/officeDocument/2006/relationships/image" Target="../media/image9.jpeg"/></Relationships>
</file>

<file path=ppt/slides/_rels/slide6.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2"/>
          <p:cNvSpPr>
            <a:spLocks noChangeShapeType="1"/>
          </p:cNvSpPr>
          <p:nvPr/>
        </p:nvSpPr>
        <p:spPr bwMode="auto">
          <a:xfrm>
            <a:off x="315913" y="1435828"/>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 name="Rectangle 3"/>
          <p:cNvSpPr>
            <a:spLocks noChangeArrowheads="1"/>
          </p:cNvSpPr>
          <p:nvPr/>
        </p:nvSpPr>
        <p:spPr bwMode="auto">
          <a:xfrm>
            <a:off x="319088" y="360363"/>
            <a:ext cx="8318500"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1.1</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Law of Definite Proportions</a:t>
            </a:r>
          </a:p>
        </p:txBody>
      </p:sp>
      <p:sp>
        <p:nvSpPr>
          <p:cNvPr id="271365" name="Text Box 5"/>
          <p:cNvSpPr txBox="1">
            <a:spLocks noChangeArrowheads="1"/>
          </p:cNvSpPr>
          <p:nvPr/>
        </p:nvSpPr>
        <p:spPr bwMode="auto">
          <a:xfrm>
            <a:off x="320675" y="1443765"/>
            <a:ext cx="8331200" cy="1479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b="1" dirty="0">
                <a:solidFill>
                  <a:srgbClr val="0094C8"/>
                </a:solidFill>
                <a:latin typeface="Arial" charset="0"/>
                <a:ea typeface="ＭＳ Ｐゴシック" charset="0"/>
                <a:cs typeface="ＭＳ Ｐゴシック" charset="0"/>
              </a:rPr>
              <a:t>Solution</a:t>
            </a:r>
            <a:endParaRPr lang="en-US" dirty="0">
              <a:solidFill>
                <a:srgbClr val="0094C8"/>
              </a:solidFill>
              <a:latin typeface="Arial" charset="0"/>
              <a:ea typeface="ＭＳ Ｐゴシック" charset="0"/>
              <a:cs typeface="ＭＳ Ｐゴシック" charset="0"/>
            </a:endParaRPr>
          </a:p>
          <a:p>
            <a:r>
              <a:rPr lang="en-US" sz="1400" dirty="0"/>
              <a:t>To show this, calculate the mass ratio of one element to the other for both samples by dividing the mass of one element by the mass of the other. For convenience, divide the larger mass by the smaller one.</a:t>
            </a:r>
          </a:p>
          <a:p>
            <a:endParaRPr lang="en-US" sz="1400" baseline="30000" dirty="0"/>
          </a:p>
          <a:p>
            <a:r>
              <a:rPr lang="en-US" sz="1400" dirty="0"/>
              <a:t>For the first sample:</a:t>
            </a:r>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r>
              <a:rPr lang="en-US" sz="1400" dirty="0"/>
              <a:t>For the second sample:</a:t>
            </a:r>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r>
              <a:rPr lang="en-US" sz="1400" dirty="0"/>
              <a:t>The ratios are the same for the two samples, so these results are consistent with the law of definite proportions.</a:t>
            </a:r>
          </a:p>
          <a:p>
            <a:endParaRPr lang="en-US" sz="1400" baseline="30000" dirty="0"/>
          </a:p>
          <a:p>
            <a:pPr>
              <a:defRPr/>
            </a:pPr>
            <a:r>
              <a:rPr lang="en-US" b="1" dirty="0">
                <a:solidFill>
                  <a:srgbClr val="0094C8"/>
                </a:solidFill>
                <a:latin typeface="Arial" pitchFamily="34" charset="0"/>
              </a:rPr>
              <a:t>For Practice 1.1</a:t>
            </a:r>
          </a:p>
          <a:p>
            <a:r>
              <a:rPr lang="en-US" sz="1400" dirty="0"/>
              <a:t>Two samples of carbon monoxide decompose into their constituent elements. One sample produces 17.2 g of oxygen and 12.9 g of carbon, and the other sample produces 10.5 g of oxygen and 7.88 g of carbon. Show that these results are consistent with the law of definite proportions.</a:t>
            </a:r>
            <a:endParaRPr lang="en-US" sz="1400" baseline="30000" dirty="0"/>
          </a:p>
        </p:txBody>
      </p:sp>
      <p:sp>
        <p:nvSpPr>
          <p:cNvPr id="2054" name="Line 7"/>
          <p:cNvSpPr>
            <a:spLocks noChangeShapeType="1"/>
          </p:cNvSpPr>
          <p:nvPr/>
        </p:nvSpPr>
        <p:spPr bwMode="auto">
          <a:xfrm>
            <a:off x="304800" y="285749"/>
            <a:ext cx="0" cy="5781817"/>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055" name="Text Box 8"/>
          <p:cNvSpPr txBox="1">
            <a:spLocks noChangeArrowheads="1"/>
          </p:cNvSpPr>
          <p:nvPr/>
        </p:nvSpPr>
        <p:spPr bwMode="auto">
          <a:xfrm>
            <a:off x="323850" y="704850"/>
            <a:ext cx="8458200" cy="27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Two samples of carbon dioxide decompose into their constituent elements. One sample produces 25.6 g of oxygen and 9.60 g of carbon, and the other produces 21.6 g of oxygen and 8.10 g of carbon. Show that these results are consistent with the law of definite proportions.</a:t>
            </a:r>
          </a:p>
        </p:txBody>
      </p:sp>
      <p:sp>
        <p:nvSpPr>
          <p:cNvPr id="2056" name="Line 9"/>
          <p:cNvSpPr>
            <a:spLocks noChangeShapeType="1"/>
          </p:cNvSpPr>
          <p:nvPr/>
        </p:nvSpPr>
        <p:spPr bwMode="auto">
          <a:xfrm>
            <a:off x="304800" y="304800"/>
            <a:ext cx="449263"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057" name="Line 10"/>
          <p:cNvSpPr>
            <a:spLocks noChangeShapeType="1"/>
          </p:cNvSpPr>
          <p:nvPr/>
        </p:nvSpPr>
        <p:spPr bwMode="auto">
          <a:xfrm>
            <a:off x="294482" y="6067567"/>
            <a:ext cx="461168"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pic>
        <p:nvPicPr>
          <p:cNvPr id="1026" name="Picture 2" descr="W:\Victoria\54989 Tro jpegs for WE\ch 01\ WE 1.1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8292" y="2754983"/>
            <a:ext cx="3274284" cy="445500"/>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W:\Victoria\54989 Tro jpegs for WE\ch 01\ WE 1.1b"/>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8292" y="4014211"/>
            <a:ext cx="3293081" cy="44805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136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136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1365">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26"/>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71365">
                                            <p:txEl>
                                              <p:pRg st="19" end="19"/>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71365">
                                            <p:txEl>
                                              <p:pRg st="21" end="21"/>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71365">
                                            <p:txEl>
                                              <p:pRg st="22" end="2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569352"/>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590868"/>
            <a:ext cx="8629650" cy="247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2282825" indent="-2282825">
              <a:spcBef>
                <a:spcPct val="50000"/>
              </a:spcBef>
              <a:defRPr/>
            </a:pPr>
            <a:r>
              <a:rPr lang="en-US" sz="1400" b="1" dirty="0">
                <a:latin typeface="Arial" charset="0"/>
                <a:cs typeface="Arial" charset="0"/>
              </a:rPr>
              <a:t>SORT   </a:t>
            </a:r>
            <a:r>
              <a:rPr lang="en-US" sz="1400" dirty="0"/>
              <a:t>You are given the mass of copper and asked to find the number of copper atoms.</a:t>
            </a:r>
          </a:p>
          <a:p>
            <a:pPr>
              <a:spcBef>
                <a:spcPts val="0"/>
              </a:spcBef>
            </a:pPr>
            <a:endParaRPr lang="en-US" sz="1400" b="1" dirty="0">
              <a:latin typeface="Arial" charset="0"/>
              <a:cs typeface="Arial" charset="0"/>
            </a:endParaRPr>
          </a:p>
          <a:p>
            <a:pPr>
              <a:spcBef>
                <a:spcPts val="0"/>
              </a:spcBef>
            </a:pPr>
            <a:r>
              <a:rPr lang="en-US" sz="1400" b="1" dirty="0">
                <a:latin typeface="Arial" charset="0"/>
                <a:cs typeface="Arial" charset="0"/>
              </a:rPr>
              <a:t>GIVEN</a:t>
            </a:r>
            <a:r>
              <a:rPr lang="en-US" sz="1400" b="1" dirty="0"/>
              <a:t>   </a:t>
            </a:r>
            <a:r>
              <a:rPr lang="en-US" sz="1400" dirty="0"/>
              <a:t>3.10 g Cu</a:t>
            </a:r>
          </a:p>
          <a:p>
            <a:pPr>
              <a:spcBef>
                <a:spcPts val="0"/>
              </a:spcBef>
            </a:pPr>
            <a:endParaRPr lang="en-US" sz="1400" b="1" dirty="0">
              <a:latin typeface="Arial" charset="0"/>
              <a:cs typeface="Arial" charset="0"/>
            </a:endParaRPr>
          </a:p>
          <a:p>
            <a:pPr>
              <a:spcBef>
                <a:spcPts val="0"/>
              </a:spcBef>
            </a:pPr>
            <a:r>
              <a:rPr lang="en-US" sz="1400" b="1" dirty="0">
                <a:latin typeface="Arial" charset="0"/>
                <a:cs typeface="Arial" charset="0"/>
              </a:rPr>
              <a:t>FIND   </a:t>
            </a:r>
            <a:r>
              <a:rPr lang="en-US" sz="1400" dirty="0"/>
              <a:t>Cu atoms</a:t>
            </a:r>
          </a:p>
          <a:p>
            <a:pPr marL="0" indent="0"/>
            <a:endParaRPr lang="en-US" sz="1000" b="1" dirty="0">
              <a:solidFill>
                <a:srgbClr val="3366FF"/>
              </a:solidFill>
              <a:latin typeface="Arial" pitchFamily="34" charset="0"/>
            </a:endParaRPr>
          </a:p>
          <a:p>
            <a:pPr marL="0" indent="0"/>
            <a:r>
              <a:rPr lang="en-US" sz="1400" b="1" dirty="0">
                <a:latin typeface="Arial" charset="0"/>
                <a:cs typeface="Arial" charset="0"/>
              </a:rPr>
              <a:t>STRATEGIZE   </a:t>
            </a:r>
            <a:r>
              <a:rPr lang="en-US" sz="1400" dirty="0"/>
              <a:t>Convert between the mass of an element in grams and the number of atoms of the element by first converting to moles (using the molar mass of the element) and then to number of atoms (using Avogadro’s number).</a:t>
            </a:r>
          </a:p>
          <a:p>
            <a:endParaRPr lang="en-US" sz="1400" b="1" dirty="0">
              <a:solidFill>
                <a:srgbClr val="3366FF"/>
              </a:solidFill>
              <a:latin typeface="Arial" pitchFamily="34" charset="0"/>
            </a:endParaRPr>
          </a:p>
          <a:p>
            <a:r>
              <a:rPr lang="en-US" sz="1400" b="1" dirty="0">
                <a:latin typeface="Arial" charset="0"/>
                <a:cs typeface="Arial" charset="0"/>
              </a:rPr>
              <a:t>CONCEPTUAL PLAN</a:t>
            </a:r>
            <a:endParaRPr lang="en-US" sz="1400" dirty="0"/>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r>
              <a:rPr lang="en-US" sz="1400" b="1" dirty="0">
                <a:latin typeface="Arial" charset="0"/>
                <a:cs typeface="Arial" charset="0"/>
              </a:rPr>
              <a:t>RELATIONSHIPS USED</a:t>
            </a:r>
          </a:p>
          <a:p>
            <a:r>
              <a:rPr lang="en-US" sz="1400" dirty="0"/>
              <a:t>63.55 g Cu = 1 </a:t>
            </a:r>
            <a:r>
              <a:rPr lang="en-US" sz="1400" dirty="0" err="1"/>
              <a:t>mol</a:t>
            </a:r>
            <a:r>
              <a:rPr lang="en-US" sz="1400" dirty="0"/>
              <a:t> Cu (molar mass of copper)</a:t>
            </a:r>
          </a:p>
          <a:p>
            <a:endParaRPr lang="en-US" sz="800" dirty="0"/>
          </a:p>
          <a:p>
            <a:r>
              <a:rPr lang="en-US" sz="1400" dirty="0"/>
              <a:t>6.022 </a:t>
            </a:r>
            <a:r>
              <a:rPr lang="en-US" sz="1400" dirty="0">
                <a:solidFill>
                  <a:srgbClr val="000000"/>
                </a:solidFill>
              </a:rPr>
              <a:t>× </a:t>
            </a:r>
            <a:r>
              <a:rPr lang="en-US" sz="1400" dirty="0"/>
              <a:t>10</a:t>
            </a:r>
            <a:r>
              <a:rPr lang="en-US" sz="1400" baseline="30000" dirty="0"/>
              <a:t>23</a:t>
            </a:r>
            <a:r>
              <a:rPr lang="en-US" sz="1400" dirty="0"/>
              <a:t>  = 1 </a:t>
            </a:r>
            <a:r>
              <a:rPr lang="en-US" sz="1400" dirty="0" err="1"/>
              <a:t>mol</a:t>
            </a:r>
            <a:r>
              <a:rPr lang="en-US" sz="1400" dirty="0"/>
              <a:t> (Avogadro’s number)</a:t>
            </a:r>
            <a:endParaRPr lang="en-US" sz="1400" dirty="0">
              <a:latin typeface="+mj-lt"/>
            </a:endParaRPr>
          </a:p>
        </p:txBody>
      </p:sp>
      <p:sp>
        <p:nvSpPr>
          <p:cNvPr id="14342" name="Line 7"/>
          <p:cNvSpPr>
            <a:spLocks noChangeShapeType="1"/>
          </p:cNvSpPr>
          <p:nvPr/>
        </p:nvSpPr>
        <p:spPr bwMode="auto">
          <a:xfrm flipH="1">
            <a:off x="293907" y="287339"/>
            <a:ext cx="10889" cy="576643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5" name="Line 10"/>
          <p:cNvSpPr>
            <a:spLocks noChangeShapeType="1"/>
          </p:cNvSpPr>
          <p:nvPr/>
        </p:nvSpPr>
        <p:spPr bwMode="auto">
          <a:xfrm>
            <a:off x="285750" y="6053769"/>
            <a:ext cx="469899"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Text Box 8"/>
          <p:cNvSpPr txBox="1">
            <a:spLocks noChangeArrowheads="1"/>
          </p:cNvSpPr>
          <p:nvPr/>
        </p:nvSpPr>
        <p:spPr bwMode="auto">
          <a:xfrm>
            <a:off x="323850" y="1027590"/>
            <a:ext cx="8458200" cy="196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How many copper atoms are in a copper penny with a mass of 3.10 g? (Assume that the penny is composed of </a:t>
            </a:r>
            <a:br>
              <a:rPr lang="en-US" sz="1400" dirty="0"/>
            </a:br>
            <a:r>
              <a:rPr lang="en-US" sz="1400" dirty="0"/>
              <a:t>pure copper.)</a:t>
            </a:r>
            <a:endParaRPr lang="en-US" sz="1400" b="1" baseline="-25000" dirty="0"/>
          </a:p>
        </p:txBody>
      </p:sp>
      <p:sp>
        <p:nvSpPr>
          <p:cNvPr id="14" name="Rectangle 3"/>
          <p:cNvSpPr>
            <a:spLocks noChangeArrowheads="1"/>
          </p:cNvSpPr>
          <p:nvPr/>
        </p:nvSpPr>
        <p:spPr bwMode="auto">
          <a:xfrm>
            <a:off x="319088" y="512763"/>
            <a:ext cx="7867481"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57350" indent="-165735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1.7</a:t>
            </a:r>
            <a:r>
              <a:rPr lang="en-US" sz="2000" b="1" dirty="0">
                <a:solidFill>
                  <a:srgbClr val="3366FF"/>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The Mole Concept—Converting between Mass and Number of Atoms</a:t>
            </a:r>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8540"/>
          <a:stretch/>
        </p:blipFill>
        <p:spPr>
          <a:xfrm>
            <a:off x="2072640" y="3959735"/>
            <a:ext cx="4294594" cy="903398"/>
          </a:xfrm>
          <a:prstGeom prst="rect">
            <a:avLst/>
          </a:prstGeom>
        </p:spPr>
      </p:pic>
    </p:spTree>
    <p:extLst>
      <p:ext uri="{BB962C8B-B14F-4D97-AF65-F5344CB8AC3E}">
        <p14:creationId xmlns:p14="http://schemas.microsoft.com/office/powerpoint/2010/main" val="143474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2">
                                            <p:txEl>
                                              <p:pRg st="16" end="16"/>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92">
                                            <p:txEl>
                                              <p:pRg st="17" end="17"/>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292">
                                            <p:txEl>
                                              <p:pRg st="19" end="1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337704"/>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359220"/>
            <a:ext cx="8629650" cy="400525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0" lvl="0" indent="0" eaLnBrk="1" hangingPunct="1">
              <a:defRPr/>
            </a:pPr>
            <a:r>
              <a:rPr lang="en-US" sz="1400" b="1" dirty="0">
                <a:latin typeface="Arial" charset="0"/>
                <a:cs typeface="Arial" charset="0"/>
              </a:rPr>
              <a:t>SOLVE   </a:t>
            </a:r>
            <a:r>
              <a:rPr lang="en-US" sz="1400" dirty="0"/>
              <a:t>Follow the conceptual plan to solve the problem. Begin with 3.10 g Cu and multiply by the appropriate conversion factors to arrive at the number of Cu atoms.</a:t>
            </a:r>
          </a:p>
          <a:p>
            <a:endParaRPr lang="en-US" sz="1400" b="1" dirty="0">
              <a:solidFill>
                <a:srgbClr val="3366FF"/>
              </a:solidFill>
              <a:latin typeface="Arial" pitchFamily="34" charset="0"/>
            </a:endParaRPr>
          </a:p>
          <a:p>
            <a:pPr marL="0" indent="0">
              <a:defRPr/>
            </a:pPr>
            <a:r>
              <a:rPr lang="en-US" sz="1400" b="1" dirty="0">
                <a:latin typeface="Arial" charset="0"/>
                <a:cs typeface="Arial" charset="0"/>
              </a:rPr>
              <a:t>SOLUTION</a:t>
            </a: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lvl="0" indent="0" eaLnBrk="1" hangingPunct="1">
              <a:defRPr/>
            </a:pPr>
            <a:r>
              <a:rPr lang="en-US" sz="1400" b="1" dirty="0">
                <a:latin typeface="Arial" charset="0"/>
                <a:cs typeface="Arial" charset="0"/>
              </a:rPr>
              <a:t>CHECK   </a:t>
            </a:r>
            <a:r>
              <a:rPr lang="en-US" sz="1400" dirty="0"/>
              <a:t>The answer (the number of copper atoms) is less than 6.022 </a:t>
            </a:r>
            <a:r>
              <a:rPr lang="en-US" sz="1400" dirty="0">
                <a:solidFill>
                  <a:srgbClr val="000000"/>
                </a:solidFill>
              </a:rPr>
              <a:t>× </a:t>
            </a:r>
            <a:r>
              <a:rPr lang="en-US" sz="1400" dirty="0"/>
              <a:t>10</a:t>
            </a:r>
            <a:r>
              <a:rPr lang="en-US" sz="1400" baseline="30000" dirty="0"/>
              <a:t>23</a:t>
            </a:r>
            <a:r>
              <a:rPr lang="en-US" sz="1400" dirty="0"/>
              <a:t> (one mole). This is consistent with the given mass of copper atoms, which is less than the molar mass of copper.</a:t>
            </a:r>
            <a:endParaRPr lang="en-US" sz="1400" dirty="0">
              <a:solidFill>
                <a:srgbClr val="000000"/>
              </a:solidFill>
            </a:endParaRPr>
          </a:p>
          <a:p>
            <a:pPr marL="0" lvl="0" indent="0" eaLnBrk="1" hangingPunct="1">
              <a:defRPr/>
            </a:pPr>
            <a:endParaRPr lang="en-US" altLang="ja-JP" sz="1400" dirty="0">
              <a:solidFill>
                <a:srgbClr val="000000"/>
              </a:solidFill>
            </a:endParaRPr>
          </a:p>
          <a:p>
            <a:pPr marL="0" lvl="0" indent="0" eaLnBrk="1" hangingPunct="1"/>
            <a:r>
              <a:rPr lang="en-US" b="1" dirty="0">
                <a:solidFill>
                  <a:srgbClr val="0094C8"/>
                </a:solidFill>
                <a:latin typeface="Arial" pitchFamily="34" charset="0"/>
              </a:rPr>
              <a:t>For Practice 1.7</a:t>
            </a:r>
          </a:p>
          <a:p>
            <a:pPr marL="0" lvl="0" indent="0" eaLnBrk="1" hangingPunct="1"/>
            <a:r>
              <a:rPr lang="en-US" sz="1400" dirty="0"/>
              <a:t>How many carbon atoms are there in a 1.3-carat diamond? Diamonds are a form of pure carbon. (1 carat = 0.20 g)</a:t>
            </a:r>
          </a:p>
          <a:p>
            <a:pPr marL="0" lvl="0" indent="0" eaLnBrk="1" hangingPunct="1"/>
            <a:endParaRPr lang="en-US" sz="1400" b="1" dirty="0">
              <a:solidFill>
                <a:srgbClr val="3366FF"/>
              </a:solidFill>
              <a:latin typeface="Arial" pitchFamily="34" charset="0"/>
            </a:endParaRPr>
          </a:p>
          <a:p>
            <a:pPr marL="0" lvl="0" indent="0" eaLnBrk="1" hangingPunct="1"/>
            <a:r>
              <a:rPr lang="en-US" b="1" dirty="0">
                <a:solidFill>
                  <a:srgbClr val="0094C8"/>
                </a:solidFill>
                <a:latin typeface="Arial" pitchFamily="34" charset="0"/>
              </a:rPr>
              <a:t>For More Practice 1.7</a:t>
            </a:r>
          </a:p>
          <a:p>
            <a:pPr marL="0" lvl="0" indent="0" eaLnBrk="1" hangingPunct="1"/>
            <a:r>
              <a:rPr lang="en-US" sz="1400" dirty="0"/>
              <a:t>Calculate the mass of 2.25 </a:t>
            </a:r>
            <a:r>
              <a:rPr lang="en-US" sz="1400" dirty="0">
                <a:solidFill>
                  <a:srgbClr val="000000"/>
                </a:solidFill>
              </a:rPr>
              <a:t>× </a:t>
            </a:r>
            <a:r>
              <a:rPr lang="en-US" sz="1400" dirty="0"/>
              <a:t>10</a:t>
            </a:r>
            <a:r>
              <a:rPr lang="en-US" sz="1400" baseline="30000" dirty="0"/>
              <a:t>22</a:t>
            </a:r>
            <a:r>
              <a:rPr lang="en-US" sz="1400" dirty="0"/>
              <a:t>  tungsten atoms.</a:t>
            </a:r>
            <a:endParaRPr lang="en-US" altLang="ja-JP" sz="1400" dirty="0"/>
          </a:p>
        </p:txBody>
      </p:sp>
      <p:sp>
        <p:nvSpPr>
          <p:cNvPr id="14342" name="Line 7"/>
          <p:cNvSpPr>
            <a:spLocks noChangeShapeType="1"/>
          </p:cNvSpPr>
          <p:nvPr/>
        </p:nvSpPr>
        <p:spPr bwMode="auto">
          <a:xfrm flipH="1">
            <a:off x="304795" y="287338"/>
            <a:ext cx="0" cy="4985502"/>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Text Box 8"/>
          <p:cNvSpPr txBox="1">
            <a:spLocks noChangeArrowheads="1"/>
          </p:cNvSpPr>
          <p:nvPr/>
        </p:nvSpPr>
        <p:spPr bwMode="auto">
          <a:xfrm>
            <a:off x="323850" y="1027590"/>
            <a:ext cx="8458200" cy="3924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sz="1400" dirty="0"/>
              <a:t>Continued</a:t>
            </a:r>
            <a:endParaRPr lang="en-US" sz="1400" b="1" baseline="-25000" dirty="0"/>
          </a:p>
        </p:txBody>
      </p:sp>
      <p:sp>
        <p:nvSpPr>
          <p:cNvPr id="14" name="Rectangle 3"/>
          <p:cNvSpPr>
            <a:spLocks noChangeArrowheads="1"/>
          </p:cNvSpPr>
          <p:nvPr/>
        </p:nvSpPr>
        <p:spPr bwMode="auto">
          <a:xfrm>
            <a:off x="319088" y="512763"/>
            <a:ext cx="7867481"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57350" indent="-165735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1.7</a:t>
            </a:r>
            <a:r>
              <a:rPr lang="en-US" sz="2000" b="1" dirty="0">
                <a:solidFill>
                  <a:srgbClr val="3366FF"/>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The Mole Concept—Converting between Mass and Number of Atoms</a:t>
            </a:r>
          </a:p>
        </p:txBody>
      </p:sp>
      <p:pic>
        <p:nvPicPr>
          <p:cNvPr id="8194" name="Picture 2" descr="W:\Victoria\54989 Tro jpegs for WE\ch 01\ WE 1.7"/>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33075" y="2626010"/>
            <a:ext cx="5839505" cy="453835"/>
          </a:xfrm>
          <a:prstGeom prst="rect">
            <a:avLst/>
          </a:prstGeom>
          <a:noFill/>
          <a:extLst>
            <a:ext uri="{909E8E84-426E-40DD-AFC4-6F175D3DCCD1}">
              <a14:hiddenFill xmlns:a14="http://schemas.microsoft.com/office/drawing/2010/main">
                <a:solidFill>
                  <a:srgbClr val="FFFFFF"/>
                </a:solidFill>
              </a14:hiddenFill>
            </a:ext>
          </a:extLst>
        </p:spPr>
      </p:pic>
      <p:sp>
        <p:nvSpPr>
          <p:cNvPr id="11" name="Line 10"/>
          <p:cNvSpPr>
            <a:spLocks noChangeShapeType="1"/>
          </p:cNvSpPr>
          <p:nvPr/>
        </p:nvSpPr>
        <p:spPr bwMode="auto">
          <a:xfrm>
            <a:off x="295276" y="5272840"/>
            <a:ext cx="458788"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852534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19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2">
                                            <p:txEl>
                                              <p:pRg st="8" end="8"/>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2">
                                            <p:txEl>
                                              <p:pRg st="10" end="1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xEl>
                                              <p:pRg st="11" end="11"/>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2">
                                            <p:txEl>
                                              <p:pRg st="13" end="13"/>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2">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251628"/>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251628"/>
            <a:ext cx="8732139" cy="424553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0" indent="0">
              <a:spcBef>
                <a:spcPct val="50000"/>
              </a:spcBef>
              <a:defRPr/>
            </a:pPr>
            <a:r>
              <a:rPr lang="en-US" sz="1400" b="1" dirty="0">
                <a:latin typeface="Arial" charset="0"/>
                <a:cs typeface="Arial" charset="0"/>
              </a:rPr>
              <a:t>SORT   </a:t>
            </a:r>
            <a:r>
              <a:rPr lang="en-US" sz="1400" dirty="0"/>
              <a:t>You are given the number of aluminum atoms in a sphere and the density of aluminum. You are asked to find the radius of the sphere.</a:t>
            </a:r>
          </a:p>
          <a:p>
            <a:endParaRPr lang="en-US" sz="1400" b="1" dirty="0">
              <a:latin typeface="Arial" charset="0"/>
              <a:cs typeface="Arial" charset="0"/>
            </a:endParaRPr>
          </a:p>
          <a:p>
            <a:r>
              <a:rPr lang="en-US" sz="1400" b="1" dirty="0">
                <a:latin typeface="Arial" charset="0"/>
                <a:cs typeface="Arial" charset="0"/>
              </a:rPr>
              <a:t>GIVEN</a:t>
            </a:r>
            <a:r>
              <a:rPr lang="en-US" sz="1400" b="1" dirty="0"/>
              <a:t>   </a:t>
            </a:r>
            <a:r>
              <a:rPr lang="en-US" sz="1400" dirty="0"/>
              <a:t>8.55 </a:t>
            </a:r>
            <a:r>
              <a:rPr lang="en-US" sz="1400" dirty="0">
                <a:solidFill>
                  <a:srgbClr val="000000"/>
                </a:solidFill>
              </a:rPr>
              <a:t>× </a:t>
            </a:r>
            <a:r>
              <a:rPr lang="en-US" sz="1400" dirty="0"/>
              <a:t>10</a:t>
            </a:r>
            <a:r>
              <a:rPr lang="en-US" sz="1400" baseline="30000" dirty="0"/>
              <a:t>22</a:t>
            </a:r>
            <a:r>
              <a:rPr lang="en-US" sz="1400" dirty="0"/>
              <a:t> Al atoms</a:t>
            </a:r>
          </a:p>
          <a:p>
            <a:pPr marL="623888" indent="-623888"/>
            <a:r>
              <a:rPr lang="en-US" sz="1400" i="1" dirty="0"/>
              <a:t>	d </a:t>
            </a:r>
            <a:r>
              <a:rPr lang="en-US" sz="1400" dirty="0"/>
              <a:t>= 2.70 g/cm</a:t>
            </a:r>
            <a:r>
              <a:rPr lang="en-US" sz="1400" baseline="30000" dirty="0"/>
              <a:t>3</a:t>
            </a:r>
            <a:endParaRPr lang="de-DE" sz="1400" dirty="0"/>
          </a:p>
          <a:p>
            <a:endParaRPr lang="en-US" sz="1400" b="1" dirty="0">
              <a:latin typeface="Arial" charset="0"/>
              <a:cs typeface="Arial" charset="0"/>
            </a:endParaRPr>
          </a:p>
          <a:p>
            <a:r>
              <a:rPr lang="en-US" sz="1400" b="1" dirty="0">
                <a:latin typeface="Arial" charset="0"/>
                <a:cs typeface="Arial" charset="0"/>
              </a:rPr>
              <a:t>FIND   </a:t>
            </a:r>
            <a:r>
              <a:rPr lang="en-US" sz="1400" dirty="0"/>
              <a:t>radius (</a:t>
            </a:r>
            <a:r>
              <a:rPr lang="en-US" sz="1400" i="1" dirty="0"/>
              <a:t>r</a:t>
            </a:r>
            <a:r>
              <a:rPr lang="en-US" sz="1400" dirty="0"/>
              <a:t>) of sphere</a:t>
            </a:r>
            <a:endParaRPr lang="en-US" sz="1400" i="1" baseline="-25000" dirty="0"/>
          </a:p>
          <a:p>
            <a:endParaRPr lang="en-US" sz="1000" b="1" dirty="0">
              <a:solidFill>
                <a:srgbClr val="3366FF"/>
              </a:solidFill>
              <a:latin typeface="Arial" pitchFamily="34" charset="0"/>
            </a:endParaRPr>
          </a:p>
          <a:p>
            <a:pPr marL="0" indent="0"/>
            <a:r>
              <a:rPr lang="en-US" sz="1400" b="1" dirty="0">
                <a:latin typeface="Arial" charset="0"/>
                <a:cs typeface="Arial" charset="0"/>
              </a:rPr>
              <a:t>STRATEGIZE   </a:t>
            </a:r>
            <a:r>
              <a:rPr lang="en-US" sz="1400" dirty="0"/>
              <a:t>The heart of this problem is density, which relates mass to volume, and though you aren’t given the mass directly, you are given the number of atoms, which you can use to find mass.</a:t>
            </a:r>
            <a:endParaRPr lang="en-US" sz="1400" b="1" dirty="0">
              <a:solidFill>
                <a:srgbClr val="3366FF"/>
              </a:solidFill>
              <a:latin typeface="Arial" pitchFamily="34" charset="0"/>
            </a:endParaRPr>
          </a:p>
          <a:p>
            <a:pPr marL="461963" indent="-228600">
              <a:buFont typeface="+mj-lt"/>
              <a:buAutoNum type="arabicPeriod"/>
            </a:pPr>
            <a:r>
              <a:rPr lang="en-US" sz="1400" dirty="0"/>
              <a:t>Convert from number of atoms to number of moles using Avogadro’s number as a conversion factor.</a:t>
            </a:r>
          </a:p>
          <a:p>
            <a:pPr marL="461963" indent="-228600">
              <a:buFont typeface="+mj-lt"/>
              <a:buAutoNum type="arabicPeriod"/>
            </a:pPr>
            <a:r>
              <a:rPr lang="en-US" sz="1400" dirty="0"/>
              <a:t>Convert from number of moles to mass using molar mass as a conversion factor.</a:t>
            </a:r>
          </a:p>
          <a:p>
            <a:pPr marL="461963" indent="-228600">
              <a:buFont typeface="+mj-lt"/>
              <a:buAutoNum type="arabicPeriod"/>
            </a:pPr>
            <a:r>
              <a:rPr lang="en-US" sz="1400" dirty="0"/>
              <a:t>Convert from mass to volume (in cm3) using density as a conversion factor.</a:t>
            </a:r>
          </a:p>
          <a:p>
            <a:pPr marL="461963" indent="-228600">
              <a:buFont typeface="+mj-lt"/>
              <a:buAutoNum type="arabicPeriod"/>
            </a:pPr>
            <a:r>
              <a:rPr lang="en-US" sz="1400" dirty="0"/>
              <a:t>Once you calculate the volume, find the radius from the volume using the formula for the volume of a sphere.</a:t>
            </a:r>
          </a:p>
          <a:p>
            <a:pPr marL="0" indent="0"/>
            <a:endParaRPr lang="en-US" altLang="ja-JP" sz="1400" dirty="0"/>
          </a:p>
          <a:p>
            <a:r>
              <a:rPr lang="en-US" sz="1400" b="1" dirty="0">
                <a:latin typeface="Arial" charset="0"/>
                <a:cs typeface="Arial" charset="0"/>
              </a:rPr>
              <a:t>CONCEPTUAL PLAN</a:t>
            </a:r>
            <a:endParaRPr lang="en-US" sz="1400" dirty="0"/>
          </a:p>
        </p:txBody>
      </p:sp>
      <p:sp>
        <p:nvSpPr>
          <p:cNvPr id="14342" name="Line 7"/>
          <p:cNvSpPr>
            <a:spLocks noChangeShapeType="1"/>
          </p:cNvSpPr>
          <p:nvPr/>
        </p:nvSpPr>
        <p:spPr bwMode="auto">
          <a:xfrm flipH="1">
            <a:off x="304796" y="287337"/>
            <a:ext cx="0" cy="5638084"/>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5" name="Line 10"/>
          <p:cNvSpPr>
            <a:spLocks noChangeShapeType="1"/>
          </p:cNvSpPr>
          <p:nvPr/>
        </p:nvSpPr>
        <p:spPr bwMode="auto">
          <a:xfrm>
            <a:off x="295275" y="5925421"/>
            <a:ext cx="457202"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1" name="Rectangle 3"/>
          <p:cNvSpPr>
            <a:spLocks noChangeArrowheads="1"/>
          </p:cNvSpPr>
          <p:nvPr/>
        </p:nvSpPr>
        <p:spPr bwMode="auto">
          <a:xfrm>
            <a:off x="319088" y="360363"/>
            <a:ext cx="8318500"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1.8	</a:t>
            </a:r>
            <a:r>
              <a:rPr lang="en-US" sz="2000" b="1" dirty="0">
                <a:latin typeface="Arial" charset="0"/>
                <a:ea typeface="ＭＳ Ｐゴシック" charset="0"/>
                <a:cs typeface="ＭＳ Ｐゴシック" charset="0"/>
              </a:rPr>
              <a:t>The Mole Concept</a:t>
            </a:r>
          </a:p>
        </p:txBody>
      </p:sp>
      <p:sp>
        <p:nvSpPr>
          <p:cNvPr id="12" name="Text Box 8"/>
          <p:cNvSpPr txBox="1">
            <a:spLocks noChangeArrowheads="1"/>
          </p:cNvSpPr>
          <p:nvPr/>
        </p:nvSpPr>
        <p:spPr bwMode="auto">
          <a:xfrm>
            <a:off x="323850" y="704850"/>
            <a:ext cx="8458200" cy="54677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An aluminum sphere contains 8.55 </a:t>
            </a:r>
            <a:r>
              <a:rPr lang="en-US" sz="1400" dirty="0">
                <a:solidFill>
                  <a:srgbClr val="000000"/>
                </a:solidFill>
              </a:rPr>
              <a:t>× </a:t>
            </a:r>
            <a:r>
              <a:rPr lang="en-US" sz="1400" dirty="0"/>
              <a:t>10</a:t>
            </a:r>
            <a:r>
              <a:rPr lang="en-US" sz="1400" baseline="30000" dirty="0"/>
              <a:t>22</a:t>
            </a:r>
            <a:r>
              <a:rPr lang="en-US" sz="1400" dirty="0"/>
              <a:t> aluminum atoms. What is the sphere’s radius in centimeters? The density of aluminum is 2.70 g/cm</a:t>
            </a:r>
            <a:r>
              <a:rPr lang="en-US" sz="1400" baseline="30000" dirty="0"/>
              <a:t>3</a:t>
            </a:r>
            <a:r>
              <a:rPr lang="en-US" sz="1400" dirty="0"/>
              <a:t>.</a:t>
            </a:r>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7484"/>
          <a:stretch/>
        </p:blipFill>
        <p:spPr>
          <a:xfrm>
            <a:off x="1091946" y="4762972"/>
            <a:ext cx="4638294" cy="962446"/>
          </a:xfrm>
          <a:prstGeom prst="rect">
            <a:avLst/>
          </a:prstGeom>
        </p:spPr>
      </p:pic>
      <p:pic>
        <p:nvPicPr>
          <p:cNvPr id="3" name="Picture 2"/>
          <p:cNvPicPr>
            <a:picLocks noChangeAspect="1"/>
          </p:cNvPicPr>
          <p:nvPr/>
        </p:nvPicPr>
        <p:blipFill rotWithShape="1">
          <a:blip r:embed="rId4" cstate="print">
            <a:extLst>
              <a:ext uri="{28A0092B-C50C-407E-A947-70E740481C1C}">
                <a14:useLocalDpi xmlns:a14="http://schemas.microsoft.com/office/drawing/2010/main" val="0"/>
              </a:ext>
            </a:extLst>
          </a:blip>
          <a:srcRect b="6113"/>
          <a:stretch/>
        </p:blipFill>
        <p:spPr>
          <a:xfrm>
            <a:off x="6334429" y="4762972"/>
            <a:ext cx="2530815" cy="852006"/>
          </a:xfrm>
          <a:prstGeom prst="rect">
            <a:avLst/>
          </a:prstGeom>
        </p:spPr>
      </p:pic>
    </p:spTree>
    <p:extLst>
      <p:ext uri="{BB962C8B-B14F-4D97-AF65-F5344CB8AC3E}">
        <p14:creationId xmlns:p14="http://schemas.microsoft.com/office/powerpoint/2010/main" val="21185468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2">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292">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2292">
                                            <p:txEl>
                                              <p:pRg st="11" end="11"/>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2292">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2"/>
          <p:cNvSpPr>
            <a:spLocks noChangeShapeType="1"/>
          </p:cNvSpPr>
          <p:nvPr/>
        </p:nvSpPr>
        <p:spPr bwMode="auto">
          <a:xfrm>
            <a:off x="300038" y="1041400"/>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041400"/>
            <a:ext cx="8629650" cy="464094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0" indent="0">
              <a:defRPr/>
            </a:pPr>
            <a:r>
              <a:rPr lang="en-US" sz="1400" b="1" dirty="0">
                <a:latin typeface="Arial" charset="0"/>
                <a:cs typeface="Arial" charset="0"/>
              </a:rPr>
              <a:t>RELATIONSHIPS AND EQUATIONS USED</a:t>
            </a:r>
          </a:p>
          <a:p>
            <a:pPr marL="0" indent="0">
              <a:defRPr/>
            </a:pPr>
            <a:r>
              <a:rPr lang="en-US" sz="1400" dirty="0">
                <a:latin typeface="+mn-lt"/>
                <a:cs typeface="Arial" charset="0"/>
              </a:rPr>
              <a:t>6.022 × 10</a:t>
            </a:r>
            <a:r>
              <a:rPr lang="en-US" sz="1400" baseline="30000" dirty="0">
                <a:latin typeface="+mn-lt"/>
                <a:cs typeface="Arial" charset="0"/>
              </a:rPr>
              <a:t>23</a:t>
            </a:r>
            <a:r>
              <a:rPr lang="en-US" sz="1400" dirty="0">
                <a:latin typeface="+mn-lt"/>
                <a:cs typeface="Arial" charset="0"/>
              </a:rPr>
              <a:t> = 1 </a:t>
            </a:r>
            <a:r>
              <a:rPr lang="en-US" sz="1400" dirty="0" err="1">
                <a:latin typeface="+mn-lt"/>
                <a:cs typeface="Arial" charset="0"/>
              </a:rPr>
              <a:t>mol</a:t>
            </a:r>
            <a:r>
              <a:rPr lang="en-US" sz="1400" dirty="0">
                <a:latin typeface="+mn-lt"/>
                <a:cs typeface="Arial" charset="0"/>
              </a:rPr>
              <a:t> (Avogadro’s number)</a:t>
            </a:r>
          </a:p>
          <a:p>
            <a:pPr marL="0" indent="0">
              <a:defRPr/>
            </a:pPr>
            <a:r>
              <a:rPr lang="en-US" sz="1400" dirty="0">
                <a:latin typeface="+mn-lt"/>
                <a:cs typeface="Arial" charset="0"/>
              </a:rPr>
              <a:t>26.98 g Al = 1 </a:t>
            </a:r>
            <a:r>
              <a:rPr lang="en-US" sz="1400" dirty="0" err="1">
                <a:latin typeface="+mn-lt"/>
                <a:cs typeface="Arial" charset="0"/>
              </a:rPr>
              <a:t>mol</a:t>
            </a:r>
            <a:r>
              <a:rPr lang="en-US" sz="1400" dirty="0">
                <a:latin typeface="+mn-lt"/>
                <a:cs typeface="Arial" charset="0"/>
              </a:rPr>
              <a:t> Al (molar mass of aluminum)</a:t>
            </a:r>
          </a:p>
          <a:p>
            <a:pPr marL="0" indent="0">
              <a:defRPr/>
            </a:pPr>
            <a:r>
              <a:rPr lang="en-US" sz="1400" dirty="0">
                <a:latin typeface="+mn-lt"/>
                <a:cs typeface="Arial" charset="0"/>
              </a:rPr>
              <a:t>2.70 g/cm</a:t>
            </a:r>
            <a:r>
              <a:rPr lang="en-US" sz="1400" baseline="30000" dirty="0">
                <a:latin typeface="+mn-lt"/>
                <a:cs typeface="Arial" charset="0"/>
              </a:rPr>
              <a:t>3</a:t>
            </a:r>
            <a:r>
              <a:rPr lang="en-US" sz="1400" dirty="0">
                <a:latin typeface="+mn-lt"/>
                <a:cs typeface="Arial" charset="0"/>
              </a:rPr>
              <a:t> (density of aluminum)</a:t>
            </a:r>
          </a:p>
          <a:p>
            <a:pPr marL="0" indent="0">
              <a:spcBef>
                <a:spcPts val="600"/>
              </a:spcBef>
              <a:defRPr/>
            </a:pPr>
            <a:r>
              <a:rPr lang="en-US" sz="1400" dirty="0">
                <a:latin typeface="+mn-lt"/>
                <a:cs typeface="Arial" charset="0"/>
              </a:rPr>
              <a:t>V =      </a:t>
            </a:r>
            <a:r>
              <a:rPr lang="el-GR" sz="1400" dirty="0">
                <a:latin typeface="+mn-lt"/>
                <a:cs typeface="Arial" charset="0"/>
              </a:rPr>
              <a:t>π</a:t>
            </a:r>
            <a:r>
              <a:rPr lang="en-US" sz="1400" dirty="0">
                <a:latin typeface="+mn-lt"/>
                <a:cs typeface="Arial" charset="0"/>
              </a:rPr>
              <a:t>r</a:t>
            </a:r>
            <a:r>
              <a:rPr lang="en-US" sz="1400" baseline="30000" dirty="0">
                <a:latin typeface="+mn-lt"/>
                <a:cs typeface="Arial" charset="0"/>
              </a:rPr>
              <a:t>3</a:t>
            </a:r>
            <a:r>
              <a:rPr lang="en-US" sz="1400" dirty="0">
                <a:latin typeface="+mn-lt"/>
                <a:cs typeface="Arial" charset="0"/>
              </a:rPr>
              <a:t> (volume of sphere)</a:t>
            </a:r>
          </a:p>
          <a:p>
            <a:pPr marL="0" indent="0">
              <a:defRPr/>
            </a:pPr>
            <a:endParaRPr lang="en-US" sz="1400" b="1" dirty="0">
              <a:latin typeface="Arial" charset="0"/>
              <a:cs typeface="Arial" charset="0"/>
            </a:endParaRPr>
          </a:p>
          <a:p>
            <a:pPr marL="0" indent="0">
              <a:defRPr/>
            </a:pPr>
            <a:r>
              <a:rPr lang="en-US" sz="1400" b="1" dirty="0">
                <a:latin typeface="Arial" charset="0"/>
                <a:cs typeface="Arial" charset="0"/>
              </a:rPr>
              <a:t>SOLVE   </a:t>
            </a:r>
            <a:r>
              <a:rPr lang="en-US" sz="1400" dirty="0"/>
              <a:t>Finally, follow the conceptual plan to solve the problem. Begin with 8.55 </a:t>
            </a:r>
            <a:r>
              <a:rPr lang="en-US" sz="1400" dirty="0">
                <a:solidFill>
                  <a:srgbClr val="000000"/>
                </a:solidFill>
              </a:rPr>
              <a:t>× </a:t>
            </a:r>
            <a:r>
              <a:rPr lang="en-US" sz="1400" dirty="0"/>
              <a:t>10</a:t>
            </a:r>
            <a:r>
              <a:rPr lang="en-US" sz="1400" baseline="30000" dirty="0"/>
              <a:t>22</a:t>
            </a:r>
            <a:r>
              <a:rPr lang="en-US" sz="1400" dirty="0"/>
              <a:t> Al atoms and multiply by the appropriate conversion factors to arrive at volume in cm</a:t>
            </a:r>
            <a:r>
              <a:rPr lang="en-US" sz="1400" baseline="30000" dirty="0"/>
              <a:t>3</a:t>
            </a:r>
            <a:r>
              <a:rPr lang="en-US" sz="1400" dirty="0"/>
              <a:t>.</a:t>
            </a:r>
            <a:endParaRPr lang="en-US" sz="1400" dirty="0">
              <a:latin typeface="+mj-lt"/>
            </a:endParaRPr>
          </a:p>
          <a:p>
            <a:endParaRPr lang="en-US" sz="1400" dirty="0">
              <a:latin typeface="+mj-lt"/>
            </a:endParaRPr>
          </a:p>
          <a:p>
            <a:r>
              <a:rPr lang="en-US" sz="1400" dirty="0"/>
              <a:t>Then solve the equation for the volume of a sphere for </a:t>
            </a:r>
            <a:r>
              <a:rPr lang="en-US" sz="1400" i="1" dirty="0"/>
              <a:t>r </a:t>
            </a:r>
            <a:r>
              <a:rPr lang="en-US" sz="1400" dirty="0"/>
              <a:t>and substitute the volume to calculate </a:t>
            </a:r>
            <a:r>
              <a:rPr lang="en-US" sz="1400" i="1" dirty="0"/>
              <a:t>r</a:t>
            </a:r>
            <a:r>
              <a:rPr lang="en-US" sz="1400" dirty="0"/>
              <a:t>.</a:t>
            </a:r>
            <a:endParaRPr lang="en-US" sz="1400" b="1" dirty="0">
              <a:solidFill>
                <a:srgbClr val="3366FF"/>
              </a:solidFill>
              <a:latin typeface="+mj-lt"/>
            </a:endParaRPr>
          </a:p>
          <a:p>
            <a:pPr>
              <a:defRPr/>
            </a:pPr>
            <a:endParaRPr lang="en-US" sz="1400" b="1" dirty="0">
              <a:solidFill>
                <a:srgbClr val="3366FF"/>
              </a:solidFill>
              <a:latin typeface="Arial" pitchFamily="34" charset="0"/>
            </a:endParaRPr>
          </a:p>
          <a:p>
            <a:pPr>
              <a:defRPr/>
            </a:pPr>
            <a:r>
              <a:rPr lang="en-US" sz="1400" b="1" dirty="0">
                <a:latin typeface="Arial" charset="0"/>
                <a:cs typeface="Arial" charset="0"/>
              </a:rPr>
              <a:t>SOLUTION</a:t>
            </a:r>
            <a:endParaRPr lang="en-US" sz="1400" dirty="0">
              <a:solidFill>
                <a:schemeClr val="bg1"/>
              </a:solidFill>
              <a:latin typeface="Arial" pitchFamily="34" charset="0"/>
            </a:endParaRPr>
          </a:p>
        </p:txBody>
      </p:sp>
      <p:sp>
        <p:nvSpPr>
          <p:cNvPr id="14342" name="Line 7"/>
          <p:cNvSpPr>
            <a:spLocks noChangeShapeType="1"/>
          </p:cNvSpPr>
          <p:nvPr/>
        </p:nvSpPr>
        <p:spPr bwMode="auto">
          <a:xfrm flipH="1">
            <a:off x="304799" y="287337"/>
            <a:ext cx="0" cy="5583075"/>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2534" name="Text Box 8"/>
          <p:cNvSpPr txBox="1">
            <a:spLocks noChangeArrowheads="1"/>
          </p:cNvSpPr>
          <p:nvPr/>
        </p:nvSpPr>
        <p:spPr bwMode="auto">
          <a:xfrm>
            <a:off x="304800" y="698500"/>
            <a:ext cx="8639175" cy="314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a:t>Continued</a:t>
            </a: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5" name="Line 10"/>
          <p:cNvSpPr>
            <a:spLocks noChangeShapeType="1"/>
          </p:cNvSpPr>
          <p:nvPr/>
        </p:nvSpPr>
        <p:spPr bwMode="auto">
          <a:xfrm>
            <a:off x="295275" y="5870413"/>
            <a:ext cx="460376"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2" name="Rectangle 3"/>
          <p:cNvSpPr>
            <a:spLocks noChangeArrowheads="1"/>
          </p:cNvSpPr>
          <p:nvPr/>
        </p:nvSpPr>
        <p:spPr bwMode="auto">
          <a:xfrm>
            <a:off x="319088" y="360363"/>
            <a:ext cx="8318500"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1.8</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The Mole Concept</a:t>
            </a:r>
          </a:p>
        </p:txBody>
      </p:sp>
      <p:pic>
        <p:nvPicPr>
          <p:cNvPr id="9219" name="Picture 3" descr="W:\Victoria\54989 Tro jpegs for WE\ch 01\ WE 1.8b"/>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8706" y="3744686"/>
            <a:ext cx="6428135" cy="1937657"/>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9"/>
          <p:cNvPicPr>
            <a:picLocks noChangeAspect="1"/>
          </p:cNvPicPr>
          <p:nvPr/>
        </p:nvPicPr>
        <p:blipFill rotWithShape="1">
          <a:blip r:embed="rId4" cstate="print">
            <a:extLst>
              <a:ext uri="{28A0092B-C50C-407E-A947-70E740481C1C}">
                <a14:useLocalDpi xmlns:a14="http://schemas.microsoft.com/office/drawing/2010/main" val="0"/>
              </a:ext>
            </a:extLst>
          </a:blip>
          <a:srcRect l="54047" t="56780" r="39174" b="6112"/>
          <a:stretch/>
        </p:blipFill>
        <p:spPr>
          <a:xfrm>
            <a:off x="740753" y="1957413"/>
            <a:ext cx="190962" cy="374798"/>
          </a:xfrm>
          <a:prstGeom prst="rect">
            <a:avLst/>
          </a:prstGeom>
        </p:spPr>
      </p:pic>
    </p:spTree>
    <p:extLst>
      <p:ext uri="{BB962C8B-B14F-4D97-AF65-F5344CB8AC3E}">
        <p14:creationId xmlns:p14="http://schemas.microsoft.com/office/powerpoint/2010/main" val="1003263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292">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2292">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292">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292">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2">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292">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292">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5" name="Text Box 5"/>
          <p:cNvSpPr txBox="1">
            <a:spLocks noChangeArrowheads="1"/>
          </p:cNvSpPr>
          <p:nvPr/>
        </p:nvSpPr>
        <p:spPr bwMode="auto">
          <a:xfrm>
            <a:off x="325438" y="1081088"/>
            <a:ext cx="8535987" cy="147705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a:defRPr sz="1600">
                <a:solidFill>
                  <a:schemeClr val="tx1"/>
                </a:solidFill>
                <a:latin typeface="Times New Roman" pitchFamily="18" charset="0"/>
                <a:ea typeface="ＭＳ Ｐゴシック" pitchFamily="34" charset="-128"/>
              </a:defRPr>
            </a:lvl1pPr>
            <a:lvl2pPr marL="742950" indent="-285750">
              <a:defRPr sz="1600">
                <a:solidFill>
                  <a:schemeClr val="tx1"/>
                </a:solidFill>
                <a:latin typeface="Times New Roman" pitchFamily="18" charset="0"/>
                <a:ea typeface="ＭＳ Ｐゴシック" pitchFamily="34" charset="-128"/>
              </a:defRPr>
            </a:lvl2pPr>
            <a:lvl3pPr marL="1143000" indent="-228600">
              <a:defRPr sz="1600">
                <a:solidFill>
                  <a:schemeClr val="tx1"/>
                </a:solidFill>
                <a:latin typeface="Times New Roman" pitchFamily="18" charset="0"/>
                <a:ea typeface="ＭＳ Ｐゴシック" pitchFamily="34" charset="-128"/>
              </a:defRPr>
            </a:lvl3pPr>
            <a:lvl4pPr marL="1600200" indent="-228600">
              <a:defRPr sz="1600">
                <a:solidFill>
                  <a:schemeClr val="tx1"/>
                </a:solidFill>
                <a:latin typeface="Times New Roman" pitchFamily="18" charset="0"/>
                <a:ea typeface="ＭＳ Ｐゴシック" pitchFamily="34" charset="-128"/>
              </a:defRPr>
            </a:lvl4pPr>
            <a:lvl5pPr marL="2057400" indent="-228600">
              <a:defRPr sz="1600">
                <a:solidFill>
                  <a:schemeClr val="tx1"/>
                </a:solidFill>
                <a:latin typeface="Times New Roman" pitchFamily="18" charset="0"/>
                <a:ea typeface="ＭＳ Ｐゴシック" pitchFamily="34" charset="-128"/>
              </a:defRPr>
            </a:lvl5pPr>
            <a:lvl6pPr marL="25146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6pPr>
            <a:lvl7pPr marL="29718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7pPr>
            <a:lvl8pPr marL="34290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8pPr>
            <a:lvl9pPr marL="38862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9pPr>
          </a:lstStyle>
          <a:p>
            <a:pPr lvl="0">
              <a:defRPr/>
            </a:pPr>
            <a:r>
              <a:rPr lang="en-US" sz="1400" b="1" dirty="0">
                <a:latin typeface="Arial" charset="0"/>
                <a:cs typeface="Arial" charset="0"/>
              </a:rPr>
              <a:t>CHECK   </a:t>
            </a:r>
            <a:r>
              <a:rPr lang="en-US" sz="1400" dirty="0"/>
              <a:t>The units of the answer (cm) are correct. The magnitude cannot be estimated accurately, but a radius of about one-half of a centimeter is reasonable for just over one-tenth of a mole of aluminum atoms.</a:t>
            </a:r>
          </a:p>
          <a:p>
            <a:pPr>
              <a:defRPr/>
            </a:pPr>
            <a:endParaRPr lang="en-US" sz="1400" b="1" dirty="0">
              <a:solidFill>
                <a:srgbClr val="3366FF"/>
              </a:solidFill>
              <a:latin typeface="Arial" pitchFamily="34" charset="0"/>
            </a:endParaRPr>
          </a:p>
          <a:p>
            <a:pPr>
              <a:defRPr/>
            </a:pPr>
            <a:r>
              <a:rPr lang="en-US" b="1" dirty="0">
                <a:solidFill>
                  <a:srgbClr val="0094C8"/>
                </a:solidFill>
                <a:latin typeface="Arial" pitchFamily="34" charset="0"/>
              </a:rPr>
              <a:t>For Practice 1.8</a:t>
            </a:r>
          </a:p>
          <a:p>
            <a:pPr>
              <a:defRPr/>
            </a:pPr>
            <a:r>
              <a:rPr lang="en-US" sz="1400" dirty="0"/>
              <a:t>A titanium cube contains 2.86 </a:t>
            </a:r>
            <a:r>
              <a:rPr lang="en-US" sz="1400" dirty="0">
                <a:solidFill>
                  <a:srgbClr val="000000"/>
                </a:solidFill>
              </a:rPr>
              <a:t>× </a:t>
            </a:r>
            <a:r>
              <a:rPr lang="en-US" sz="1400" dirty="0"/>
              <a:t>10</a:t>
            </a:r>
            <a:r>
              <a:rPr lang="en-US" sz="1400" baseline="30000" dirty="0"/>
              <a:t>23</a:t>
            </a:r>
            <a:r>
              <a:rPr lang="en-US" sz="1400" dirty="0"/>
              <a:t> atoms. What is the edge length of the cube? The density of titanium is</a:t>
            </a:r>
            <a:br>
              <a:rPr lang="en-US" sz="1400" dirty="0"/>
            </a:br>
            <a:r>
              <a:rPr lang="en-US" sz="1400" dirty="0"/>
              <a:t>4.50 g/cm</a:t>
            </a:r>
            <a:r>
              <a:rPr lang="en-US" sz="1400" baseline="30000" dirty="0"/>
              <a:t>3</a:t>
            </a:r>
            <a:r>
              <a:rPr lang="en-US" sz="1400" dirty="0"/>
              <a:t>.</a:t>
            </a:r>
          </a:p>
          <a:p>
            <a:pPr>
              <a:defRPr/>
            </a:pPr>
            <a:endParaRPr lang="en-US" sz="1400" dirty="0">
              <a:solidFill>
                <a:srgbClr val="000000"/>
              </a:solidFill>
            </a:endParaRPr>
          </a:p>
          <a:p>
            <a:pPr marL="0" lvl="0" indent="0">
              <a:defRPr/>
            </a:pPr>
            <a:r>
              <a:rPr lang="en-US" b="1" dirty="0">
                <a:solidFill>
                  <a:srgbClr val="0094C8"/>
                </a:solidFill>
                <a:latin typeface="Arial" pitchFamily="34" charset="0"/>
                <a:ea typeface="ＭＳ Ｐゴシック" charset="-128"/>
              </a:rPr>
              <a:t>For More Practice 1.8</a:t>
            </a:r>
          </a:p>
          <a:p>
            <a:pPr marL="0" lvl="0" indent="0">
              <a:defRPr/>
            </a:pPr>
            <a:r>
              <a:rPr lang="en-US" sz="1400" dirty="0"/>
              <a:t>Find the number of atoms in a copper rod with a length of 9.85 cm and a radius of 1.05 cm. The density of copper is 8.96 g/cm</a:t>
            </a:r>
            <a:r>
              <a:rPr lang="en-US" sz="1400" baseline="30000" dirty="0"/>
              <a:t>3</a:t>
            </a:r>
            <a:r>
              <a:rPr lang="en-US" sz="1400" dirty="0"/>
              <a:t>.</a:t>
            </a:r>
            <a:endParaRPr lang="en-US" sz="1400" dirty="0">
              <a:solidFill>
                <a:srgbClr val="000000"/>
              </a:solidFill>
            </a:endParaRPr>
          </a:p>
        </p:txBody>
      </p:sp>
      <p:sp>
        <p:nvSpPr>
          <p:cNvPr id="2052" name="Line 10"/>
          <p:cNvSpPr>
            <a:spLocks noChangeShapeType="1"/>
          </p:cNvSpPr>
          <p:nvPr/>
        </p:nvSpPr>
        <p:spPr bwMode="auto">
          <a:xfrm>
            <a:off x="295275" y="3480805"/>
            <a:ext cx="460375"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053" name="Line 7"/>
          <p:cNvSpPr>
            <a:spLocks noChangeShapeType="1"/>
          </p:cNvSpPr>
          <p:nvPr/>
        </p:nvSpPr>
        <p:spPr bwMode="auto">
          <a:xfrm>
            <a:off x="304800" y="285749"/>
            <a:ext cx="0" cy="3195055"/>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6150" name="Text Box 8"/>
          <p:cNvSpPr txBox="1">
            <a:spLocks noChangeArrowheads="1"/>
          </p:cNvSpPr>
          <p:nvPr/>
        </p:nvSpPr>
        <p:spPr bwMode="auto">
          <a:xfrm>
            <a:off x="328613" y="704850"/>
            <a:ext cx="8294687"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Continued</a:t>
            </a:r>
            <a:endParaRPr lang="en-US" sz="1400" baseline="-25000" dirty="0"/>
          </a:p>
        </p:txBody>
      </p:sp>
      <p:sp>
        <p:nvSpPr>
          <p:cNvPr id="2055" name="Rectangle 3"/>
          <p:cNvSpPr>
            <a:spLocks noChangeArrowheads="1"/>
          </p:cNvSpPr>
          <p:nvPr/>
        </p:nvSpPr>
        <p:spPr bwMode="auto">
          <a:xfrm>
            <a:off x="319088" y="360363"/>
            <a:ext cx="8532812"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1.8</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The Mole Concept</a:t>
            </a:r>
          </a:p>
        </p:txBody>
      </p:sp>
      <p:sp>
        <p:nvSpPr>
          <p:cNvPr id="6152" name="Line 2"/>
          <p:cNvSpPr>
            <a:spLocks noChangeShapeType="1"/>
          </p:cNvSpPr>
          <p:nvPr/>
        </p:nvSpPr>
        <p:spPr bwMode="auto">
          <a:xfrm>
            <a:off x="314325" y="1081088"/>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9"/>
          <p:cNvSpPr>
            <a:spLocks noChangeShapeType="1"/>
          </p:cNvSpPr>
          <p:nvPr/>
        </p:nvSpPr>
        <p:spPr bwMode="auto">
          <a:xfrm>
            <a:off x="304800" y="304800"/>
            <a:ext cx="449263"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3743897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7136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1365">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71365">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7136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Line 2"/>
          <p:cNvSpPr>
            <a:spLocks noChangeShapeType="1"/>
          </p:cNvSpPr>
          <p:nvPr/>
        </p:nvSpPr>
        <p:spPr bwMode="auto">
          <a:xfrm>
            <a:off x="315913" y="1671363"/>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 name="Rectangle 3"/>
          <p:cNvSpPr>
            <a:spLocks noChangeArrowheads="1"/>
          </p:cNvSpPr>
          <p:nvPr/>
        </p:nvSpPr>
        <p:spPr bwMode="auto">
          <a:xfrm>
            <a:off x="319088" y="360363"/>
            <a:ext cx="8318500"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1.2</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Law of Multiple Proportions</a:t>
            </a:r>
          </a:p>
        </p:txBody>
      </p:sp>
      <p:sp>
        <p:nvSpPr>
          <p:cNvPr id="271365" name="Text Box 5"/>
          <p:cNvSpPr txBox="1">
            <a:spLocks noChangeArrowheads="1"/>
          </p:cNvSpPr>
          <p:nvPr/>
        </p:nvSpPr>
        <p:spPr bwMode="auto">
          <a:xfrm>
            <a:off x="320675" y="1679300"/>
            <a:ext cx="8331200" cy="14795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b="1" dirty="0">
                <a:solidFill>
                  <a:srgbClr val="0094C8"/>
                </a:solidFill>
                <a:latin typeface="Arial" charset="0"/>
                <a:ea typeface="ＭＳ Ｐゴシック" charset="0"/>
                <a:cs typeface="ＭＳ Ｐゴシック" charset="0"/>
              </a:rPr>
              <a:t>Solution</a:t>
            </a:r>
            <a:endParaRPr lang="en-US" dirty="0">
              <a:solidFill>
                <a:srgbClr val="0094C8"/>
              </a:solidFill>
              <a:latin typeface="Arial" charset="0"/>
              <a:ea typeface="ＭＳ Ｐゴシック" charset="0"/>
              <a:cs typeface="ＭＳ Ｐゴシック" charset="0"/>
            </a:endParaRPr>
          </a:p>
          <a:p>
            <a:r>
              <a:rPr lang="en-US" sz="1400" dirty="0"/>
              <a:t>To show this, calculate the ratio of the mass of oxygen from one compound to the mass of oxygen in the other. Always divide the larger of the two masses by the smaller one.</a:t>
            </a:r>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baseline="30000" dirty="0"/>
          </a:p>
          <a:p>
            <a:endParaRPr lang="en-US" sz="1400" dirty="0"/>
          </a:p>
          <a:p>
            <a:endParaRPr lang="en-US" sz="1400" dirty="0"/>
          </a:p>
          <a:p>
            <a:r>
              <a:rPr lang="en-US" sz="1400" dirty="0"/>
              <a:t>The ratio is a small whole number (4); these results are consistent with the law of multiple proportions.</a:t>
            </a:r>
          </a:p>
          <a:p>
            <a:endParaRPr lang="en-US" sz="1400" b="1" baseline="30000" dirty="0"/>
          </a:p>
          <a:p>
            <a:endParaRPr lang="en-US" sz="1400" baseline="30000" dirty="0"/>
          </a:p>
          <a:p>
            <a:pPr>
              <a:defRPr/>
            </a:pPr>
            <a:r>
              <a:rPr lang="en-US" b="1" dirty="0">
                <a:solidFill>
                  <a:srgbClr val="0094C8"/>
                </a:solidFill>
                <a:latin typeface="Arial" pitchFamily="34" charset="0"/>
              </a:rPr>
              <a:t>For Practice 1.2</a:t>
            </a:r>
          </a:p>
          <a:p>
            <a:r>
              <a:rPr lang="en-US" sz="1400" dirty="0"/>
              <a:t>Hydrogen and oxygen form both water and hydrogen peroxide. The decomposition of a sample of water forms 0.125 g hydrogen to every 1.00 g oxygen. The decomposition of a sample of hydrogen peroxide forms 0.0625 g hydrogen to every 1.00 g oxygen. Show that these results are consistent with the law of multiple proportions.</a:t>
            </a:r>
            <a:endParaRPr lang="en-US" sz="1400" baseline="30000" dirty="0"/>
          </a:p>
        </p:txBody>
      </p:sp>
      <p:sp>
        <p:nvSpPr>
          <p:cNvPr id="2054" name="Line 7"/>
          <p:cNvSpPr>
            <a:spLocks noChangeShapeType="1"/>
          </p:cNvSpPr>
          <p:nvPr/>
        </p:nvSpPr>
        <p:spPr bwMode="auto">
          <a:xfrm>
            <a:off x="304800" y="285749"/>
            <a:ext cx="0" cy="5255345"/>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055" name="Text Box 8"/>
          <p:cNvSpPr txBox="1">
            <a:spLocks noChangeArrowheads="1"/>
          </p:cNvSpPr>
          <p:nvPr/>
        </p:nvSpPr>
        <p:spPr bwMode="auto">
          <a:xfrm>
            <a:off x="323849" y="704850"/>
            <a:ext cx="8681605" cy="27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Nitrogen forms several compounds with oxygen, including nitrogen dioxide and dinitrogen monoxide. Measurements of the masses of nitrogen and oxygen that form upon decomposing these compounds show that nitrogen dioxide contains 2.28 g oxygen to every 1.00 g nitrogen, while dinitrogen monoxide contains 0.570 g oxygen to every 1.00 g nitrogen. Show that these results are consistent with the law of multiple proportions.</a:t>
            </a:r>
          </a:p>
        </p:txBody>
      </p:sp>
      <p:sp>
        <p:nvSpPr>
          <p:cNvPr id="2056" name="Line 9"/>
          <p:cNvSpPr>
            <a:spLocks noChangeShapeType="1"/>
          </p:cNvSpPr>
          <p:nvPr/>
        </p:nvSpPr>
        <p:spPr bwMode="auto">
          <a:xfrm>
            <a:off x="304800" y="304800"/>
            <a:ext cx="449263"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057" name="Line 10"/>
          <p:cNvSpPr>
            <a:spLocks noChangeShapeType="1"/>
          </p:cNvSpPr>
          <p:nvPr/>
        </p:nvSpPr>
        <p:spPr bwMode="auto">
          <a:xfrm>
            <a:off x="294482" y="5541094"/>
            <a:ext cx="461168"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pic>
        <p:nvPicPr>
          <p:cNvPr id="2" name="Picture 2" descr="W:\Victoria\54989 Tro jpegs for WE\ch 01\ WE 1.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56629" y="2574672"/>
            <a:ext cx="4397987" cy="111383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12400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136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1365">
                                            <p:txEl>
                                              <p:pRg st="12" end="1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71365">
                                            <p:txEl>
                                              <p:pRg st="15" end="1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7136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12" name="Text Box 5"/>
              <p:cNvSpPr txBox="1">
                <a:spLocks noChangeArrowheads="1"/>
              </p:cNvSpPr>
              <p:nvPr/>
            </p:nvSpPr>
            <p:spPr bwMode="auto">
              <a:xfrm>
                <a:off x="4551046" y="1266223"/>
                <a:ext cx="4231004" cy="1413915"/>
              </a:xfrm>
              <a:prstGeom prst="rect">
                <a:avLst/>
              </a:prstGeom>
              <a:noFill/>
              <a:ln>
                <a:noFill/>
              </a:ln>
              <a:extLst>
                <a:ext uri="{909E8E84-426E-40DD-AFC4-6F175D3DCCD1}">
                  <a14:hiddenFill>
                    <a:solidFill>
                      <a:schemeClr val="accent1"/>
                    </a:solidFill>
                  </a14:hiddenFill>
                </a:ext>
                <a:ext uri="{91240B29-F687-4F45-9708-019B960494DF}">
                  <a14:hiddenLine w="9525">
                    <a:solidFill>
                      <a:schemeClr val="tx1"/>
                    </a:solidFill>
                    <a:miter lim="800000"/>
                    <a:headEnd/>
                    <a:tailEnd/>
                  </a14:hiddenLine>
                </a:ext>
              </a:extLst>
            </p:spPr>
            <p:txBody>
              <a:bodyPr/>
              <a:lstStyle>
                <a:lvl1pPr marL="4763" indent="-4763"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endParaRPr lang="en-US" b="1" dirty="0">
                  <a:solidFill>
                    <a:srgbClr val="3366FF"/>
                  </a:solidFill>
                  <a:latin typeface="Arial" charset="0"/>
                  <a:ea typeface="ＭＳ Ｐゴシック" charset="0"/>
                </a:endParaRPr>
              </a:p>
              <a:p>
                <a:pPr>
                  <a:defRPr/>
                </a:pPr>
                <a:r>
                  <a:rPr lang="en-US" sz="1400" i="1" dirty="0"/>
                  <a:t>Z </a:t>
                </a:r>
                <a:r>
                  <a:rPr lang="en-US" sz="1400" dirty="0"/>
                  <a:t>= 17, so chlorine has 17 protons.</a:t>
                </a:r>
              </a:p>
              <a:p>
                <a:pPr marL="1482725" indent="-115888"/>
                <a:endParaRPr lang="en-US" sz="800" dirty="0"/>
              </a:p>
              <a:p>
                <a:pPr marL="1482725" indent="-115888"/>
                <a:endParaRPr lang="en-US" sz="800" dirty="0"/>
              </a:p>
              <a:p>
                <a:pPr marL="1482725" indent="-115888"/>
                <a:endParaRPr lang="en-US" sz="800" dirty="0"/>
              </a:p>
              <a:p>
                <a:pPr marL="1482725" indent="-115888"/>
                <a:endParaRPr lang="en-US" sz="800" dirty="0"/>
              </a:p>
              <a:p>
                <a:pPr marL="115888" indent="-115888"/>
                <a:r>
                  <a:rPr lang="en-US" sz="1400" i="1" dirty="0"/>
                  <a:t>A </a:t>
                </a:r>
                <a:r>
                  <a:rPr lang="en-US" sz="1400" dirty="0"/>
                  <a:t>= number of protons + number of neutrons</a:t>
                </a:r>
              </a:p>
              <a:p>
                <a:pPr marL="115888" indent="-115888"/>
                <a:r>
                  <a:rPr lang="en-US" sz="1400" dirty="0"/>
                  <a:t>	 = 17 + 18 = 35</a:t>
                </a:r>
              </a:p>
              <a:p>
                <a:pPr marL="231775" indent="-231775"/>
                <a:endParaRPr lang="en-US" sz="1400" dirty="0"/>
              </a:p>
              <a:p>
                <a:pPr marL="231775" indent="-231775"/>
                <a:endParaRPr lang="en-US" sz="1400" dirty="0"/>
              </a:p>
              <a:p>
                <a:pPr marL="231775" indent="-231775"/>
                <a:endParaRPr lang="en-US" sz="1400" dirty="0"/>
              </a:p>
              <a:p>
                <a:pPr marL="231775" indent="-231775"/>
                <a:endParaRPr lang="en-US" sz="1400" dirty="0"/>
              </a:p>
              <a:p>
                <a:pPr marL="231775" indent="-231775"/>
                <a:endParaRPr lang="en-US" dirty="0"/>
              </a:p>
              <a:p>
                <a:pPr marL="0" indent="0"/>
                <a:r>
                  <a:rPr lang="en-US" sz="1400" dirty="0"/>
                  <a:t>Number of protons = </a:t>
                </a:r>
                <a:r>
                  <a:rPr lang="en-US" sz="1400" i="1" dirty="0"/>
                  <a:t>Z </a:t>
                </a:r>
                <a:r>
                  <a:rPr lang="en-US" sz="1400" dirty="0"/>
                  <a:t>= 24</a:t>
                </a:r>
              </a:p>
              <a:p>
                <a:pPr marL="0" indent="0"/>
                <a:r>
                  <a:rPr lang="en-US" sz="1400" dirty="0"/>
                  <a:t>Number of electrons = 24 (neutral atom)</a:t>
                </a:r>
              </a:p>
              <a:p>
                <a:pPr marL="1376363" indent="0"/>
                <a:endParaRPr lang="en-US" sz="1400" dirty="0"/>
              </a:p>
              <a:p>
                <a:pPr marL="0" indent="0"/>
                <a:endParaRPr lang="en-US" sz="1400" dirty="0"/>
              </a:p>
              <a:p>
                <a:pPr marL="0" indent="0"/>
                <a:r>
                  <a:rPr lang="en-US" sz="1400" dirty="0"/>
                  <a:t>Number of neutrons = 52 </a:t>
                </a:r>
                <a14:m>
                  <m:oMath xmlns:m="http://schemas.openxmlformats.org/officeDocument/2006/math">
                    <m:r>
                      <a:rPr lang="en-US" sz="1400" i="1" dirty="0" smtClean="0">
                        <a:latin typeface="Cambria Math"/>
                      </a:rPr>
                      <m:t>−</m:t>
                    </m:r>
                  </m:oMath>
                </a14:m>
                <a:r>
                  <a:rPr lang="en-US" sz="1400" dirty="0"/>
                  <a:t> 24 = 28</a:t>
                </a:r>
              </a:p>
            </p:txBody>
          </p:sp>
        </mc:Choice>
        <mc:Fallback xmlns="">
          <p:sp>
            <p:nvSpPr>
              <p:cNvPr id="12" name="Text Box 5"/>
              <p:cNvSpPr txBox="1">
                <a:spLocks noRot="1" noChangeAspect="1" noMove="1" noResize="1" noEditPoints="1" noAdjustHandles="1" noChangeArrowheads="1" noChangeShapeType="1" noTextEdit="1"/>
              </p:cNvSpPr>
              <p:nvPr/>
            </p:nvSpPr>
            <p:spPr bwMode="auto">
              <a:xfrm>
                <a:off x="4551046" y="1266223"/>
                <a:ext cx="4231004" cy="1413915"/>
              </a:xfrm>
              <a:prstGeom prst="rect">
                <a:avLst/>
              </a:prstGeom>
              <a:blipFill rotWithShape="1">
                <a:blip r:embed="rId3"/>
                <a:stretch>
                  <a:fillRect l="-432" b="-160776"/>
                </a:stretch>
              </a:blip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p>
                <a:r>
                  <a:rPr lang="en-US">
                    <a:noFill/>
                  </a:rPr>
                  <a:t> </a:t>
                </a:r>
              </a:p>
            </p:txBody>
          </p:sp>
        </mc:Fallback>
      </mc:AlternateContent>
      <p:sp>
        <p:nvSpPr>
          <p:cNvPr id="2050" name="Line 2"/>
          <p:cNvSpPr>
            <a:spLocks noChangeShapeType="1"/>
          </p:cNvSpPr>
          <p:nvPr/>
        </p:nvSpPr>
        <p:spPr bwMode="auto">
          <a:xfrm>
            <a:off x="315913" y="1255713"/>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 name="Rectangle 3"/>
          <p:cNvSpPr>
            <a:spLocks noChangeArrowheads="1"/>
          </p:cNvSpPr>
          <p:nvPr/>
        </p:nvSpPr>
        <p:spPr bwMode="auto">
          <a:xfrm>
            <a:off x="319088" y="360363"/>
            <a:ext cx="8742850"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1.3</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Atomic Numbers, Mass Numbers, and Isotope Symbols</a:t>
            </a:r>
          </a:p>
        </p:txBody>
      </p:sp>
      <p:sp>
        <p:nvSpPr>
          <p:cNvPr id="271365" name="Text Box 5"/>
          <p:cNvSpPr txBox="1">
            <a:spLocks noChangeArrowheads="1"/>
          </p:cNvSpPr>
          <p:nvPr/>
        </p:nvSpPr>
        <p:spPr bwMode="auto">
          <a:xfrm>
            <a:off x="320674" y="1263649"/>
            <a:ext cx="4148139" cy="43173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b="1" dirty="0">
                <a:solidFill>
                  <a:srgbClr val="0094C8"/>
                </a:solidFill>
                <a:latin typeface="Arial" charset="0"/>
                <a:ea typeface="ＭＳ Ｐゴシック" charset="0"/>
                <a:cs typeface="ＭＳ Ｐゴシック" charset="0"/>
              </a:rPr>
              <a:t>Solution</a:t>
            </a:r>
            <a:endParaRPr lang="en-US" dirty="0">
              <a:solidFill>
                <a:srgbClr val="0094C8"/>
              </a:solidFill>
              <a:latin typeface="Arial" charset="0"/>
              <a:ea typeface="ＭＳ Ｐゴシック" charset="0"/>
              <a:cs typeface="ＭＳ Ｐゴシック" charset="0"/>
            </a:endParaRPr>
          </a:p>
          <a:p>
            <a:pPr marL="231775" indent="-231775"/>
            <a:r>
              <a:rPr lang="en-US" sz="1400" b="1" dirty="0"/>
              <a:t>a.	</a:t>
            </a:r>
            <a:r>
              <a:rPr lang="en-US" sz="1400" dirty="0"/>
              <a:t>Look up the atomic number (</a:t>
            </a:r>
            <a:r>
              <a:rPr lang="en-US" sz="1400" i="1" dirty="0"/>
              <a:t>Z</a:t>
            </a:r>
            <a:r>
              <a:rPr lang="en-US" sz="1400" dirty="0"/>
              <a:t>) for chlorine on the periodic table. The atomic number specifies the number of protons.</a:t>
            </a:r>
          </a:p>
          <a:p>
            <a:pPr marL="342900" indent="-342900">
              <a:buAutoNum type="alphaLcPeriod"/>
            </a:pPr>
            <a:endParaRPr lang="en-US" sz="400" dirty="0"/>
          </a:p>
          <a:p>
            <a:pPr marL="231775" indent="-231775"/>
            <a:r>
              <a:rPr lang="en-US" sz="1400" dirty="0"/>
              <a:t>	The mass number (</a:t>
            </a:r>
            <a:r>
              <a:rPr lang="en-US" sz="1400" i="1" dirty="0"/>
              <a:t>A</a:t>
            </a:r>
            <a:r>
              <a:rPr lang="en-US" sz="1400" dirty="0"/>
              <a:t>) for an isotope is the sum of the number of protons and the number of neutrons.</a:t>
            </a:r>
          </a:p>
          <a:p>
            <a:pPr marL="231775" indent="-231775"/>
            <a:r>
              <a:rPr lang="en-US" sz="1400" dirty="0"/>
              <a:t>	The symbol for an isotope is its two-letter abbreviation with the atomic number (</a:t>
            </a:r>
            <a:r>
              <a:rPr lang="en-US" sz="1400" i="1" dirty="0"/>
              <a:t>Z</a:t>
            </a:r>
            <a:r>
              <a:rPr lang="en-US" sz="1400" dirty="0"/>
              <a:t>) in the lower left corner and</a:t>
            </a:r>
          </a:p>
          <a:p>
            <a:pPr marL="231775" indent="-231775"/>
            <a:endParaRPr lang="en-US" sz="400" dirty="0"/>
          </a:p>
          <a:p>
            <a:pPr marL="231775" indent="-231775"/>
            <a:r>
              <a:rPr lang="en-US" sz="1400" dirty="0"/>
              <a:t>	the mass number (</a:t>
            </a:r>
            <a:r>
              <a:rPr lang="en-US" sz="1400" i="1" dirty="0"/>
              <a:t>A</a:t>
            </a:r>
            <a:r>
              <a:rPr lang="en-US" sz="1400" dirty="0"/>
              <a:t>) in the upper left corner.</a:t>
            </a:r>
          </a:p>
          <a:p>
            <a:endParaRPr lang="en-US" sz="1400" dirty="0"/>
          </a:p>
          <a:p>
            <a:pPr marL="231775" indent="-231775"/>
            <a:r>
              <a:rPr lang="en-US" sz="1400" b="1" dirty="0"/>
              <a:t>b.  </a:t>
            </a:r>
            <a:r>
              <a:rPr lang="en-US" sz="1400" dirty="0"/>
              <a:t>For any isotope (in this case        ), the number of protons is indicated by the atomic number located at the lower left. Since this is a neutral atom, the number of electrons equals the number of protons.</a:t>
            </a:r>
          </a:p>
          <a:p>
            <a:pPr marL="231775" indent="-231775"/>
            <a:endParaRPr lang="en-US" sz="400" dirty="0"/>
          </a:p>
          <a:p>
            <a:pPr marL="231775" indent="-231775"/>
            <a:r>
              <a:rPr lang="en-US" sz="1400" dirty="0"/>
              <a:t>	The number of neutrons is equal to the mass number (upper left) minus the atomic number (lower left).</a:t>
            </a:r>
          </a:p>
        </p:txBody>
      </p:sp>
      <p:sp>
        <p:nvSpPr>
          <p:cNvPr id="2055" name="Text Box 8"/>
          <p:cNvSpPr txBox="1">
            <a:spLocks noChangeArrowheads="1"/>
          </p:cNvSpPr>
          <p:nvPr/>
        </p:nvSpPr>
        <p:spPr bwMode="auto">
          <a:xfrm>
            <a:off x="323850" y="704850"/>
            <a:ext cx="8458200" cy="55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sz="1400" b="1" dirty="0"/>
              <a:t>a.</a:t>
            </a:r>
            <a:r>
              <a:rPr lang="en-US" sz="1400" dirty="0"/>
              <a:t>  What are the atomic number (</a:t>
            </a:r>
            <a:r>
              <a:rPr lang="en-US" sz="1400" i="1" dirty="0"/>
              <a:t>Z</a:t>
            </a:r>
            <a:r>
              <a:rPr lang="en-US" sz="1400" dirty="0"/>
              <a:t>), mass number (</a:t>
            </a:r>
            <a:r>
              <a:rPr lang="en-US" sz="1400" i="1" dirty="0"/>
              <a:t>A</a:t>
            </a:r>
            <a:r>
              <a:rPr lang="en-US" sz="1400" dirty="0"/>
              <a:t>), and symbol of the chlorine isotope with 18 neutrons?</a:t>
            </a:r>
          </a:p>
          <a:p>
            <a:pPr>
              <a:defRPr/>
            </a:pPr>
            <a:r>
              <a:rPr lang="en-US" sz="1400" b="1" dirty="0"/>
              <a:t>b.</a:t>
            </a:r>
            <a:r>
              <a:rPr lang="en-US" sz="1400" dirty="0"/>
              <a:t>  How many protons, electrons, and neutrons are present in an atom of         ?</a:t>
            </a:r>
          </a:p>
        </p:txBody>
      </p:sp>
      <p:sp>
        <p:nvSpPr>
          <p:cNvPr id="2057" name="Line 10"/>
          <p:cNvSpPr>
            <a:spLocks noChangeShapeType="1"/>
          </p:cNvSpPr>
          <p:nvPr/>
        </p:nvSpPr>
        <p:spPr bwMode="auto">
          <a:xfrm>
            <a:off x="294482" y="5543168"/>
            <a:ext cx="461168"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9" name="Line 9"/>
          <p:cNvSpPr>
            <a:spLocks noChangeShapeType="1"/>
          </p:cNvSpPr>
          <p:nvPr/>
        </p:nvSpPr>
        <p:spPr bwMode="auto">
          <a:xfrm>
            <a:off x="304800" y="304800"/>
            <a:ext cx="449263"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pic>
        <p:nvPicPr>
          <p:cNvPr id="3074" name="Picture 2" descr="W:\Victoria\54989 Tro jpegs for WE\ch 01\ WE 1.3a"/>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5972" y="988339"/>
            <a:ext cx="292374" cy="180781"/>
          </a:xfrm>
          <a:prstGeom prst="rect">
            <a:avLst/>
          </a:prstGeom>
          <a:noFill/>
          <a:extLst>
            <a:ext uri="{909E8E84-426E-40DD-AFC4-6F175D3DCCD1}">
              <a14:hiddenFill xmlns:a14="http://schemas.microsoft.com/office/drawing/2010/main">
                <a:solidFill>
                  <a:srgbClr val="FFFFFF"/>
                </a:solidFill>
              </a14:hiddenFill>
            </a:ext>
          </a:extLst>
        </p:spPr>
      </p:pic>
      <p:pic>
        <p:nvPicPr>
          <p:cNvPr id="3075" name="Picture 3" descr="W:\Victoria\54989 Tro jpegs for WE\ch 01\ WE 1.3b"/>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86042" y="2763237"/>
            <a:ext cx="282220" cy="182880"/>
          </a:xfrm>
          <a:prstGeom prst="rect">
            <a:avLst/>
          </a:prstGeom>
          <a:noFill/>
          <a:extLst>
            <a:ext uri="{909E8E84-426E-40DD-AFC4-6F175D3DCCD1}">
              <a14:hiddenFill xmlns:a14="http://schemas.microsoft.com/office/drawing/2010/main">
                <a:solidFill>
                  <a:srgbClr val="FFFFFF"/>
                </a:solidFill>
              </a14:hiddenFill>
            </a:ext>
          </a:extLst>
        </p:spPr>
      </p:pic>
      <p:pic>
        <p:nvPicPr>
          <p:cNvPr id="3076" name="Picture 4" descr="W:\Victoria\54989 Tro jpegs for WE\ch 01\ WE 1.3c"/>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12408" y="3841795"/>
            <a:ext cx="295767" cy="182880"/>
          </a:xfrm>
          <a:prstGeom prst="rect">
            <a:avLst/>
          </a:prstGeom>
          <a:noFill/>
          <a:extLst>
            <a:ext uri="{909E8E84-426E-40DD-AFC4-6F175D3DCCD1}">
              <a14:hiddenFill xmlns:a14="http://schemas.microsoft.com/office/drawing/2010/main">
                <a:solidFill>
                  <a:srgbClr val="FFFFFF"/>
                </a:solidFill>
              </a14:hiddenFill>
            </a:ext>
          </a:extLst>
        </p:spPr>
      </p:pic>
      <p:sp>
        <p:nvSpPr>
          <p:cNvPr id="13" name="Line 7"/>
          <p:cNvSpPr>
            <a:spLocks noChangeShapeType="1"/>
          </p:cNvSpPr>
          <p:nvPr/>
        </p:nvSpPr>
        <p:spPr bwMode="auto">
          <a:xfrm>
            <a:off x="304800" y="285749"/>
            <a:ext cx="0" cy="5255345"/>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682632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136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136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7136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136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2">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7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71365">
                                            <p:txEl>
                                              <p:pRg st="8" end="8"/>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271365">
                                            <p:txEl>
                                              <p:pRg st="10" end="10"/>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
                                            <p:txEl>
                                              <p:pRg st="13" end="1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2">
                                            <p:txEl>
                                              <p:pRg st="14" end="14"/>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2">
                                            <p:txEl>
                                              <p:pRg st="17" end="17"/>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07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5" name="Text Box 5"/>
          <p:cNvSpPr txBox="1">
            <a:spLocks noChangeArrowheads="1"/>
          </p:cNvSpPr>
          <p:nvPr/>
        </p:nvSpPr>
        <p:spPr bwMode="auto">
          <a:xfrm>
            <a:off x="325438" y="1081088"/>
            <a:ext cx="8535987" cy="131527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a:defRPr sz="1600">
                <a:solidFill>
                  <a:schemeClr val="tx1"/>
                </a:solidFill>
                <a:latin typeface="Times New Roman" pitchFamily="18" charset="0"/>
                <a:ea typeface="ＭＳ Ｐゴシック" pitchFamily="34" charset="-128"/>
              </a:defRPr>
            </a:lvl1pPr>
            <a:lvl2pPr marL="742950" indent="-285750">
              <a:defRPr sz="1600">
                <a:solidFill>
                  <a:schemeClr val="tx1"/>
                </a:solidFill>
                <a:latin typeface="Times New Roman" pitchFamily="18" charset="0"/>
                <a:ea typeface="ＭＳ Ｐゴシック" pitchFamily="34" charset="-128"/>
              </a:defRPr>
            </a:lvl2pPr>
            <a:lvl3pPr marL="1143000" indent="-228600">
              <a:defRPr sz="1600">
                <a:solidFill>
                  <a:schemeClr val="tx1"/>
                </a:solidFill>
                <a:latin typeface="Times New Roman" pitchFamily="18" charset="0"/>
                <a:ea typeface="ＭＳ Ｐゴシック" pitchFamily="34" charset="-128"/>
              </a:defRPr>
            </a:lvl3pPr>
            <a:lvl4pPr marL="1600200" indent="-228600">
              <a:defRPr sz="1600">
                <a:solidFill>
                  <a:schemeClr val="tx1"/>
                </a:solidFill>
                <a:latin typeface="Times New Roman" pitchFamily="18" charset="0"/>
                <a:ea typeface="ＭＳ Ｐゴシック" pitchFamily="34" charset="-128"/>
              </a:defRPr>
            </a:lvl4pPr>
            <a:lvl5pPr marL="2057400" indent="-228600">
              <a:defRPr sz="1600">
                <a:solidFill>
                  <a:schemeClr val="tx1"/>
                </a:solidFill>
                <a:latin typeface="Times New Roman" pitchFamily="18" charset="0"/>
                <a:ea typeface="ＭＳ Ｐゴシック" pitchFamily="34" charset="-128"/>
              </a:defRPr>
            </a:lvl5pPr>
            <a:lvl6pPr marL="25146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6pPr>
            <a:lvl7pPr marL="29718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7pPr>
            <a:lvl8pPr marL="34290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8pPr>
            <a:lvl9pPr marL="3886200" indent="-228600" eaLnBrk="0" fontAlgn="base" hangingPunct="0">
              <a:spcBef>
                <a:spcPct val="50000"/>
              </a:spcBef>
              <a:spcAft>
                <a:spcPct val="0"/>
              </a:spcAft>
              <a:defRPr sz="1600">
                <a:solidFill>
                  <a:schemeClr val="tx1"/>
                </a:solidFill>
                <a:latin typeface="Times New Roman" pitchFamily="18" charset="0"/>
                <a:ea typeface="ＭＳ Ｐゴシック" pitchFamily="34" charset="-128"/>
              </a:defRPr>
            </a:lvl9pPr>
          </a:lstStyle>
          <a:p>
            <a:pPr>
              <a:defRPr/>
            </a:pPr>
            <a:r>
              <a:rPr lang="en-US" b="1" dirty="0">
                <a:solidFill>
                  <a:srgbClr val="0094C8"/>
                </a:solidFill>
                <a:latin typeface="Arial" pitchFamily="34" charset="0"/>
              </a:rPr>
              <a:t>For Practice 1.3</a:t>
            </a:r>
          </a:p>
          <a:p>
            <a:pPr>
              <a:defRPr/>
            </a:pPr>
            <a:r>
              <a:rPr lang="en-US" sz="1400" b="1" dirty="0"/>
              <a:t>a.</a:t>
            </a:r>
            <a:r>
              <a:rPr lang="en-US" sz="1400" dirty="0"/>
              <a:t>  What are the atomic number, mass number, and symbol for the carbon isotope with 7 neutrons?</a:t>
            </a:r>
          </a:p>
          <a:p>
            <a:pPr>
              <a:defRPr/>
            </a:pPr>
            <a:r>
              <a:rPr lang="en-US" sz="1400" b="1" dirty="0"/>
              <a:t>b.  </a:t>
            </a:r>
            <a:r>
              <a:rPr lang="en-US" sz="1400" dirty="0"/>
              <a:t>How many protons and neutrons are present in an atom of       ?</a:t>
            </a:r>
            <a:endParaRPr lang="en-US" sz="1400" dirty="0">
              <a:solidFill>
                <a:srgbClr val="000000"/>
              </a:solidFill>
            </a:endParaRPr>
          </a:p>
        </p:txBody>
      </p:sp>
      <p:sp>
        <p:nvSpPr>
          <p:cNvPr id="2052" name="Line 10"/>
          <p:cNvSpPr>
            <a:spLocks noChangeShapeType="1"/>
          </p:cNvSpPr>
          <p:nvPr/>
        </p:nvSpPr>
        <p:spPr bwMode="auto">
          <a:xfrm>
            <a:off x="306388" y="1979311"/>
            <a:ext cx="447675"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2053" name="Line 7"/>
          <p:cNvSpPr>
            <a:spLocks noChangeShapeType="1"/>
          </p:cNvSpPr>
          <p:nvPr/>
        </p:nvSpPr>
        <p:spPr bwMode="auto">
          <a:xfrm>
            <a:off x="304800" y="285750"/>
            <a:ext cx="0" cy="1712200"/>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6150" name="Text Box 8"/>
          <p:cNvSpPr txBox="1">
            <a:spLocks noChangeArrowheads="1"/>
          </p:cNvSpPr>
          <p:nvPr/>
        </p:nvSpPr>
        <p:spPr bwMode="auto">
          <a:xfrm>
            <a:off x="328613" y="704850"/>
            <a:ext cx="8294687" cy="3905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Continued</a:t>
            </a:r>
            <a:endParaRPr lang="en-US" sz="1400" baseline="-25000" dirty="0"/>
          </a:p>
        </p:txBody>
      </p:sp>
      <p:sp>
        <p:nvSpPr>
          <p:cNvPr id="2055" name="Rectangle 3"/>
          <p:cNvSpPr>
            <a:spLocks noChangeArrowheads="1"/>
          </p:cNvSpPr>
          <p:nvPr/>
        </p:nvSpPr>
        <p:spPr bwMode="auto">
          <a:xfrm>
            <a:off x="319088" y="360363"/>
            <a:ext cx="8532812"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1.3</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Atomic Numbers, Mass Numbers, and Isotope Symbols</a:t>
            </a:r>
          </a:p>
        </p:txBody>
      </p:sp>
      <p:sp>
        <p:nvSpPr>
          <p:cNvPr id="6152" name="Line 2"/>
          <p:cNvSpPr>
            <a:spLocks noChangeShapeType="1"/>
          </p:cNvSpPr>
          <p:nvPr/>
        </p:nvSpPr>
        <p:spPr bwMode="auto">
          <a:xfrm>
            <a:off x="314325" y="1081088"/>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9" name="Line 9"/>
          <p:cNvSpPr>
            <a:spLocks noChangeShapeType="1"/>
          </p:cNvSpPr>
          <p:nvPr/>
        </p:nvSpPr>
        <p:spPr bwMode="auto">
          <a:xfrm>
            <a:off x="304800" y="304800"/>
            <a:ext cx="449263"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pic>
        <p:nvPicPr>
          <p:cNvPr id="4098" name="Picture 2" descr="W:\Victoria\54989 Tro jpegs for WE\ch 01\ WE 1.3d"/>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865456" y="1599249"/>
            <a:ext cx="213741" cy="20116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87357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136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71365">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40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 Box 5"/>
          <p:cNvSpPr txBox="1">
            <a:spLocks noChangeArrowheads="1"/>
          </p:cNvSpPr>
          <p:nvPr/>
        </p:nvSpPr>
        <p:spPr bwMode="auto">
          <a:xfrm>
            <a:off x="4551046" y="1266223"/>
            <a:ext cx="4231004" cy="141391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endParaRPr lang="en-US" b="1" dirty="0">
              <a:solidFill>
                <a:srgbClr val="3366FF"/>
              </a:solidFill>
              <a:latin typeface="Arial" charset="0"/>
              <a:ea typeface="ＭＳ Ｐゴシック" charset="0"/>
            </a:endParaRPr>
          </a:p>
          <a:p>
            <a:pPr marL="231775" indent="-231775"/>
            <a:endParaRPr lang="en-US" sz="1400" dirty="0"/>
          </a:p>
          <a:p>
            <a:pPr marL="231775" indent="-231775"/>
            <a:endParaRPr lang="en-US" sz="1400" dirty="0"/>
          </a:p>
          <a:p>
            <a:pPr marL="231775" indent="-231775"/>
            <a:endParaRPr lang="en-US" sz="1400" dirty="0"/>
          </a:p>
          <a:p>
            <a:pPr marL="231775" indent="-231775"/>
            <a:endParaRPr lang="en-US" sz="1400" dirty="0"/>
          </a:p>
          <a:p>
            <a:pPr marL="231775" indent="-231775"/>
            <a:endParaRPr lang="en-US" dirty="0"/>
          </a:p>
          <a:p>
            <a:endParaRPr lang="en-US" sz="1400" dirty="0"/>
          </a:p>
        </p:txBody>
      </p:sp>
      <p:sp>
        <p:nvSpPr>
          <p:cNvPr id="2050" name="Line 2"/>
          <p:cNvSpPr>
            <a:spLocks noChangeShapeType="1"/>
          </p:cNvSpPr>
          <p:nvPr/>
        </p:nvSpPr>
        <p:spPr bwMode="auto">
          <a:xfrm>
            <a:off x="315913" y="1255713"/>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2051" name="Rectangle 3"/>
          <p:cNvSpPr>
            <a:spLocks noChangeArrowheads="1"/>
          </p:cNvSpPr>
          <p:nvPr/>
        </p:nvSpPr>
        <p:spPr bwMode="auto">
          <a:xfrm>
            <a:off x="319088" y="360363"/>
            <a:ext cx="8318500"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00200" indent="-160020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1.4</a:t>
            </a:r>
            <a:r>
              <a:rPr lang="en-US" sz="2000" b="1" dirty="0">
                <a:solidFill>
                  <a:srgbClr val="4C4BE5"/>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Atomic Mass</a:t>
            </a:r>
          </a:p>
        </p:txBody>
      </p:sp>
      <p:sp>
        <p:nvSpPr>
          <p:cNvPr id="271365" name="Text Box 5"/>
          <p:cNvSpPr txBox="1">
            <a:spLocks noChangeArrowheads="1"/>
          </p:cNvSpPr>
          <p:nvPr/>
        </p:nvSpPr>
        <p:spPr bwMode="auto">
          <a:xfrm>
            <a:off x="320675" y="1263649"/>
            <a:ext cx="3873374" cy="235737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4763" indent="-4763"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b="1" dirty="0">
                <a:solidFill>
                  <a:srgbClr val="0094C8"/>
                </a:solidFill>
                <a:latin typeface="Arial" charset="0"/>
                <a:ea typeface="ＭＳ Ｐゴシック" charset="0"/>
                <a:cs typeface="ＭＳ Ｐゴシック" charset="0"/>
              </a:rPr>
              <a:t>Solution</a:t>
            </a:r>
            <a:endParaRPr lang="en-US" dirty="0">
              <a:solidFill>
                <a:srgbClr val="0094C8"/>
              </a:solidFill>
              <a:latin typeface="Arial" charset="0"/>
              <a:ea typeface="ＭＳ Ｐゴシック" charset="0"/>
              <a:cs typeface="ＭＳ Ｐゴシック" charset="0"/>
            </a:endParaRPr>
          </a:p>
          <a:p>
            <a:pPr marL="0" indent="0"/>
            <a:r>
              <a:rPr lang="en-US" sz="1400" dirty="0"/>
              <a:t>Convert the percent natural abundances into decimal form by dividing by 100.</a:t>
            </a:r>
          </a:p>
          <a:p>
            <a:pPr marL="0" indent="0"/>
            <a:endParaRPr lang="en-US" sz="1400" dirty="0"/>
          </a:p>
          <a:p>
            <a:pPr marL="0" indent="0"/>
            <a:endParaRPr lang="en-US" sz="1400" dirty="0"/>
          </a:p>
          <a:p>
            <a:endParaRPr lang="en-US" sz="1400" dirty="0"/>
          </a:p>
          <a:p>
            <a:endParaRPr lang="en-US" sz="1400" dirty="0"/>
          </a:p>
          <a:p>
            <a:r>
              <a:rPr lang="en-US" sz="1400" dirty="0"/>
              <a:t>Calculate the atomic mass using the equation given</a:t>
            </a:r>
          </a:p>
          <a:p>
            <a:r>
              <a:rPr lang="en-US" sz="1400" dirty="0"/>
              <a:t>in the text. (See Section E.4 for significant figure and rounding conventions.)</a:t>
            </a:r>
          </a:p>
        </p:txBody>
      </p:sp>
      <p:sp>
        <p:nvSpPr>
          <p:cNvPr id="2055" name="Text Box 8"/>
          <p:cNvSpPr txBox="1">
            <a:spLocks noChangeArrowheads="1"/>
          </p:cNvSpPr>
          <p:nvPr/>
        </p:nvSpPr>
        <p:spPr bwMode="auto">
          <a:xfrm>
            <a:off x="323850" y="704850"/>
            <a:ext cx="8458200" cy="558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Copper has two naturally occurring isotopes: Cu-63 with mass 62.9396 </a:t>
            </a:r>
            <a:r>
              <a:rPr lang="en-US" sz="1400" dirty="0" err="1"/>
              <a:t>amu</a:t>
            </a:r>
            <a:r>
              <a:rPr lang="en-US" sz="1400" dirty="0"/>
              <a:t> and a natural abundance of 69.17%,</a:t>
            </a:r>
          </a:p>
          <a:p>
            <a:r>
              <a:rPr lang="en-US" sz="1400" dirty="0"/>
              <a:t>and Cu-65 with mass 64.9278 </a:t>
            </a:r>
            <a:r>
              <a:rPr lang="en-US" sz="1400" dirty="0" err="1"/>
              <a:t>amu</a:t>
            </a:r>
            <a:r>
              <a:rPr lang="en-US" sz="1400" dirty="0"/>
              <a:t> and a natural abundance of 30.83%. Calculate the atomic mass of copper.</a:t>
            </a:r>
          </a:p>
        </p:txBody>
      </p:sp>
      <p:sp>
        <p:nvSpPr>
          <p:cNvPr id="2057" name="Line 10"/>
          <p:cNvSpPr>
            <a:spLocks noChangeShapeType="1"/>
          </p:cNvSpPr>
          <p:nvPr/>
        </p:nvSpPr>
        <p:spPr bwMode="auto">
          <a:xfrm>
            <a:off x="294482" y="61040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9" name="Line 9"/>
          <p:cNvSpPr>
            <a:spLocks noChangeShapeType="1"/>
          </p:cNvSpPr>
          <p:nvPr/>
        </p:nvSpPr>
        <p:spPr bwMode="auto">
          <a:xfrm>
            <a:off x="304800" y="304800"/>
            <a:ext cx="449263"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Line 7"/>
          <p:cNvSpPr>
            <a:spLocks noChangeShapeType="1"/>
          </p:cNvSpPr>
          <p:nvPr/>
        </p:nvSpPr>
        <p:spPr bwMode="auto">
          <a:xfrm>
            <a:off x="304800" y="285749"/>
            <a:ext cx="0" cy="5818251"/>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pic>
        <p:nvPicPr>
          <p:cNvPr id="5122" name="Picture 2" descr="W:\Victoria\54989 Tro jpegs for WE\ch 01\ WE 1.4a"/>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01312" y="1502371"/>
            <a:ext cx="2373367" cy="807076"/>
          </a:xfrm>
          <a:prstGeom prst="rect">
            <a:avLst/>
          </a:prstGeom>
          <a:noFill/>
          <a:extLst>
            <a:ext uri="{909E8E84-426E-40DD-AFC4-6F175D3DCCD1}">
              <a14:hiddenFill xmlns:a14="http://schemas.microsoft.com/office/drawing/2010/main">
                <a:solidFill>
                  <a:srgbClr val="FFFFFF"/>
                </a:solidFill>
              </a14:hiddenFill>
            </a:ext>
          </a:extLst>
        </p:spPr>
      </p:pic>
      <p:pic>
        <p:nvPicPr>
          <p:cNvPr id="5123" name="Picture 3" descr="W:\Victoria\54989 Tro jpegs for WE\ch 01\ WE 1.4b"/>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401312" y="2883810"/>
            <a:ext cx="4333811" cy="373303"/>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1"/>
          <p:cNvSpPr/>
          <p:nvPr/>
        </p:nvSpPr>
        <p:spPr>
          <a:xfrm>
            <a:off x="4350067" y="3422321"/>
            <a:ext cx="4385055" cy="954107"/>
          </a:xfrm>
          <a:prstGeom prst="rect">
            <a:avLst/>
          </a:prstGeom>
        </p:spPr>
        <p:txBody>
          <a:bodyPr wrap="square">
            <a:spAutoFit/>
          </a:bodyPr>
          <a:lstStyle/>
          <a:p>
            <a:r>
              <a:rPr lang="en-US" sz="1400" dirty="0"/>
              <a:t>The magnitude of the answer makes sense given that approximately two-thirds of the atoms have a mass of nearly 63 </a:t>
            </a:r>
            <a:r>
              <a:rPr lang="en-US" sz="1400" dirty="0" err="1"/>
              <a:t>amu</a:t>
            </a:r>
            <a:r>
              <a:rPr lang="en-US" sz="1400" dirty="0"/>
              <a:t> and one-third have a mass of nearly 65.</a:t>
            </a:r>
          </a:p>
          <a:p>
            <a:r>
              <a:rPr lang="en-US" sz="1400" dirty="0"/>
              <a:t>The weighted average should be closer to 63 than 65.</a:t>
            </a:r>
          </a:p>
        </p:txBody>
      </p:sp>
      <p:sp>
        <p:nvSpPr>
          <p:cNvPr id="3" name="Rectangle 2"/>
          <p:cNvSpPr/>
          <p:nvPr/>
        </p:nvSpPr>
        <p:spPr>
          <a:xfrm>
            <a:off x="309054" y="4404831"/>
            <a:ext cx="8578913" cy="1661993"/>
          </a:xfrm>
          <a:prstGeom prst="rect">
            <a:avLst/>
          </a:prstGeom>
        </p:spPr>
        <p:txBody>
          <a:bodyPr wrap="square">
            <a:spAutoFit/>
          </a:bodyPr>
          <a:lstStyle/>
          <a:p>
            <a:pPr>
              <a:defRPr/>
            </a:pPr>
            <a:r>
              <a:rPr lang="en-US" b="1" dirty="0">
                <a:solidFill>
                  <a:srgbClr val="0094C8"/>
                </a:solidFill>
                <a:latin typeface="Arial" pitchFamily="34" charset="0"/>
              </a:rPr>
              <a:t>For Practice 1.4</a:t>
            </a:r>
          </a:p>
          <a:p>
            <a:r>
              <a:rPr lang="en-US" sz="1400" dirty="0"/>
              <a:t>Magnesium has three naturally occurring isotopes with masses of 23.99 </a:t>
            </a:r>
            <a:r>
              <a:rPr lang="en-US" sz="1400" dirty="0" err="1"/>
              <a:t>amu</a:t>
            </a:r>
            <a:r>
              <a:rPr lang="en-US" sz="1400" dirty="0"/>
              <a:t>, 24.99 </a:t>
            </a:r>
            <a:r>
              <a:rPr lang="en-US" sz="1400" dirty="0" err="1"/>
              <a:t>amu</a:t>
            </a:r>
            <a:r>
              <a:rPr lang="en-US" sz="1400" dirty="0"/>
              <a:t>, and 25.98 </a:t>
            </a:r>
            <a:r>
              <a:rPr lang="en-US" sz="1400" dirty="0" err="1"/>
              <a:t>amu</a:t>
            </a:r>
            <a:r>
              <a:rPr lang="en-US" sz="1400" dirty="0"/>
              <a:t> and natural abundances of 78.99%, 10.00%, and 11.01%, respectively. Calculate the atomic mass of magnesium.</a:t>
            </a:r>
          </a:p>
          <a:p>
            <a:endParaRPr lang="en-US" sz="1400" dirty="0"/>
          </a:p>
          <a:p>
            <a:pPr lvl="0">
              <a:defRPr/>
            </a:pPr>
            <a:r>
              <a:rPr lang="en-US" b="1" dirty="0">
                <a:solidFill>
                  <a:srgbClr val="0094C8"/>
                </a:solidFill>
                <a:latin typeface="Arial" pitchFamily="34" charset="0"/>
              </a:rPr>
              <a:t>For More Practice 1.4</a:t>
            </a:r>
          </a:p>
          <a:p>
            <a:r>
              <a:rPr lang="en-US" sz="1400" dirty="0"/>
              <a:t>Gallium has two naturally occurring isotopes: Ga-69 with a mass of 68.9256 </a:t>
            </a:r>
            <a:r>
              <a:rPr lang="en-US" sz="1400" dirty="0" err="1"/>
              <a:t>amu</a:t>
            </a:r>
            <a:r>
              <a:rPr lang="en-US" sz="1400" dirty="0"/>
              <a:t> and a natural abundance of 60.11%, and Ga-71. Use the atomic mass of gallium from the periodic table to find the mass of Ga-71.</a:t>
            </a:r>
          </a:p>
        </p:txBody>
      </p:sp>
    </p:spTree>
    <p:extLst>
      <p:ext uri="{BB962C8B-B14F-4D97-AF65-F5344CB8AC3E}">
        <p14:creationId xmlns:p14="http://schemas.microsoft.com/office/powerpoint/2010/main" val="282861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71365">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71365">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1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71365">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71365">
                                            <p:txEl>
                                              <p:pRg st="7" end="7"/>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12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0" end="0"/>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408042"/>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417835"/>
            <a:ext cx="8629650" cy="247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2282825" indent="-2282825">
              <a:spcBef>
                <a:spcPct val="50000"/>
              </a:spcBef>
              <a:defRPr/>
            </a:pPr>
            <a:r>
              <a:rPr lang="en-US" sz="1400" b="1" dirty="0">
                <a:latin typeface="Arial" charset="0"/>
                <a:cs typeface="Arial" charset="0"/>
              </a:rPr>
              <a:t>SORT</a:t>
            </a:r>
            <a:r>
              <a:rPr lang="en-US" sz="1400" b="1" dirty="0"/>
              <a:t>   </a:t>
            </a:r>
            <a:r>
              <a:rPr lang="en-US" sz="1400" dirty="0"/>
              <a:t>You are given the amount of copper in moles and asked to find the number of copper atoms.</a:t>
            </a:r>
          </a:p>
          <a:p>
            <a:pPr>
              <a:spcBef>
                <a:spcPts val="0"/>
              </a:spcBef>
            </a:pPr>
            <a:endParaRPr lang="en-US" sz="1400" b="1" dirty="0">
              <a:latin typeface="Arial" charset="0"/>
              <a:cs typeface="Arial" charset="0"/>
            </a:endParaRPr>
          </a:p>
          <a:p>
            <a:pPr>
              <a:spcBef>
                <a:spcPts val="0"/>
              </a:spcBef>
            </a:pPr>
            <a:r>
              <a:rPr lang="en-US" sz="1400" b="1" dirty="0">
                <a:latin typeface="Arial" charset="0"/>
                <a:cs typeface="Arial" charset="0"/>
              </a:rPr>
              <a:t>GIVEN</a:t>
            </a:r>
            <a:r>
              <a:rPr lang="en-US" sz="1400" b="1" dirty="0"/>
              <a:t>   </a:t>
            </a:r>
            <a:r>
              <a:rPr lang="en-US" sz="1400" dirty="0"/>
              <a:t>2.45 </a:t>
            </a:r>
            <a:r>
              <a:rPr lang="en-US" sz="1400" dirty="0" err="1"/>
              <a:t>mol</a:t>
            </a:r>
            <a:r>
              <a:rPr lang="en-US" sz="1400" dirty="0"/>
              <a:t> Cu</a:t>
            </a:r>
          </a:p>
          <a:p>
            <a:pPr>
              <a:spcBef>
                <a:spcPts val="0"/>
              </a:spcBef>
            </a:pPr>
            <a:endParaRPr lang="en-US" sz="1400" b="1" dirty="0">
              <a:latin typeface="Arial" charset="0"/>
              <a:cs typeface="Arial" charset="0"/>
            </a:endParaRPr>
          </a:p>
          <a:p>
            <a:pPr>
              <a:spcBef>
                <a:spcPts val="0"/>
              </a:spcBef>
            </a:pPr>
            <a:r>
              <a:rPr lang="en-US" sz="1400" b="1" dirty="0">
                <a:latin typeface="Arial" charset="0"/>
                <a:cs typeface="Arial" charset="0"/>
              </a:rPr>
              <a:t>FIND   </a:t>
            </a:r>
            <a:r>
              <a:rPr lang="en-US" sz="1400" dirty="0"/>
              <a:t>Cu atoms</a:t>
            </a:r>
          </a:p>
          <a:p>
            <a:pPr marL="0" indent="0"/>
            <a:endParaRPr lang="en-US" sz="1400" b="1" dirty="0">
              <a:solidFill>
                <a:srgbClr val="3366FF"/>
              </a:solidFill>
              <a:latin typeface="Arial" pitchFamily="34" charset="0"/>
            </a:endParaRPr>
          </a:p>
          <a:p>
            <a:pPr marL="0" indent="0"/>
            <a:r>
              <a:rPr lang="en-US" sz="1400" b="1" dirty="0">
                <a:latin typeface="Arial" charset="0"/>
                <a:cs typeface="Arial" charset="0"/>
              </a:rPr>
              <a:t>STRATEGIZE   </a:t>
            </a:r>
            <a:r>
              <a:rPr lang="en-US" sz="1400" dirty="0"/>
              <a:t>Convert between number of moles and number of atoms using Avogadro’s number as a </a:t>
            </a:r>
            <a:br>
              <a:rPr lang="en-US" sz="1400" dirty="0"/>
            </a:br>
            <a:r>
              <a:rPr lang="en-US" sz="1400" dirty="0"/>
              <a:t>conversion factor.</a:t>
            </a:r>
          </a:p>
          <a:p>
            <a:pPr marL="0" indent="0"/>
            <a:endParaRPr lang="en-US" sz="1400" b="1" dirty="0">
              <a:solidFill>
                <a:srgbClr val="3366FF"/>
              </a:solidFill>
              <a:latin typeface="Arial" pitchFamily="34" charset="0"/>
            </a:endParaRPr>
          </a:p>
          <a:p>
            <a:r>
              <a:rPr lang="en-US" sz="1400" b="1" dirty="0">
                <a:latin typeface="Arial" charset="0"/>
                <a:cs typeface="Arial" charset="0"/>
              </a:rPr>
              <a:t>CONCEPTUAL PLAN</a:t>
            </a:r>
            <a:endParaRPr lang="en-US" sz="1400" dirty="0"/>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endParaRPr lang="en-US" sz="1400" b="1" dirty="0">
              <a:latin typeface="Arial" charset="0"/>
              <a:cs typeface="Arial" charset="0"/>
            </a:endParaRPr>
          </a:p>
          <a:p>
            <a:endParaRPr lang="en-US" sz="1400" b="1" dirty="0">
              <a:latin typeface="Arial" charset="0"/>
              <a:cs typeface="Arial" charset="0"/>
            </a:endParaRPr>
          </a:p>
          <a:p>
            <a:r>
              <a:rPr lang="en-US" sz="1400" b="1" dirty="0">
                <a:latin typeface="Arial" charset="0"/>
                <a:cs typeface="Arial" charset="0"/>
              </a:rPr>
              <a:t>RELATIONSHIPS USED</a:t>
            </a:r>
          </a:p>
          <a:p>
            <a:r>
              <a:rPr lang="en-US" sz="1400" dirty="0">
                <a:latin typeface="+mj-lt"/>
              </a:rPr>
              <a:t>6.022 </a:t>
            </a:r>
            <a:r>
              <a:rPr lang="en-US" sz="1400" dirty="0">
                <a:solidFill>
                  <a:srgbClr val="000000"/>
                </a:solidFill>
              </a:rPr>
              <a:t>×</a:t>
            </a:r>
            <a:r>
              <a:rPr lang="en-US" sz="1400" dirty="0">
                <a:latin typeface="+mj-lt"/>
              </a:rPr>
              <a:t>10</a:t>
            </a:r>
            <a:r>
              <a:rPr lang="en-US" sz="1400" baseline="30000" dirty="0">
                <a:latin typeface="+mj-lt"/>
              </a:rPr>
              <a:t>23</a:t>
            </a:r>
            <a:r>
              <a:rPr lang="en-US" sz="1400" dirty="0">
                <a:latin typeface="+mj-lt"/>
              </a:rPr>
              <a:t> = 1 </a:t>
            </a:r>
            <a:r>
              <a:rPr lang="en-US" sz="1400" dirty="0" err="1">
                <a:latin typeface="+mj-lt"/>
              </a:rPr>
              <a:t>mol</a:t>
            </a:r>
            <a:r>
              <a:rPr lang="en-US" sz="1400" dirty="0">
                <a:latin typeface="+mj-lt"/>
              </a:rPr>
              <a:t> (Avogadro’s number)</a:t>
            </a:r>
          </a:p>
          <a:p>
            <a:endParaRPr lang="en-US" sz="1400" b="1" dirty="0">
              <a:solidFill>
                <a:srgbClr val="3366FF"/>
              </a:solidFill>
              <a:latin typeface="+mj-lt"/>
            </a:endParaRPr>
          </a:p>
          <a:p>
            <a:pPr marL="0" indent="0">
              <a:defRPr/>
            </a:pPr>
            <a:r>
              <a:rPr lang="en-US" sz="1400" b="1" dirty="0">
                <a:latin typeface="Arial" charset="0"/>
                <a:cs typeface="Arial" charset="0"/>
              </a:rPr>
              <a:t>SOLVE   </a:t>
            </a:r>
            <a:r>
              <a:rPr lang="en-US" sz="1400" dirty="0"/>
              <a:t>Follow the conceptual plan to solve the problem. Begin with 2.45 </a:t>
            </a:r>
            <a:r>
              <a:rPr lang="en-US" sz="1400" dirty="0" err="1"/>
              <a:t>mol</a:t>
            </a:r>
            <a:r>
              <a:rPr lang="en-US" sz="1400" dirty="0"/>
              <a:t> Cu and multiply by Avogadro’s number to get to the number of Cu atoms.</a:t>
            </a:r>
          </a:p>
        </p:txBody>
      </p:sp>
      <p:sp>
        <p:nvSpPr>
          <p:cNvPr id="14342" name="Line 7"/>
          <p:cNvSpPr>
            <a:spLocks noChangeShapeType="1"/>
          </p:cNvSpPr>
          <p:nvPr/>
        </p:nvSpPr>
        <p:spPr bwMode="auto">
          <a:xfrm flipH="1">
            <a:off x="293885" y="287339"/>
            <a:ext cx="10911" cy="5777112"/>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5" name="Line 10"/>
          <p:cNvSpPr>
            <a:spLocks noChangeShapeType="1"/>
          </p:cNvSpPr>
          <p:nvPr/>
        </p:nvSpPr>
        <p:spPr bwMode="auto">
          <a:xfrm>
            <a:off x="285750" y="6064451"/>
            <a:ext cx="469899"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Text Box 8"/>
          <p:cNvSpPr txBox="1">
            <a:spLocks noChangeArrowheads="1"/>
          </p:cNvSpPr>
          <p:nvPr/>
        </p:nvSpPr>
        <p:spPr bwMode="auto">
          <a:xfrm>
            <a:off x="323850" y="1027590"/>
            <a:ext cx="8458200" cy="196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sz="1400" dirty="0"/>
              <a:t>Calculate the number of copper atoms in 2.45 </a:t>
            </a:r>
            <a:r>
              <a:rPr lang="en-US" sz="1400" dirty="0" err="1"/>
              <a:t>mol</a:t>
            </a:r>
            <a:r>
              <a:rPr lang="en-US" sz="1400" dirty="0"/>
              <a:t> of copper.</a:t>
            </a:r>
            <a:endParaRPr lang="en-US" sz="1400" b="1" baseline="-25000" dirty="0"/>
          </a:p>
        </p:txBody>
      </p:sp>
      <p:sp>
        <p:nvSpPr>
          <p:cNvPr id="14" name="Rectangle 3"/>
          <p:cNvSpPr>
            <a:spLocks noChangeArrowheads="1"/>
          </p:cNvSpPr>
          <p:nvPr/>
        </p:nvSpPr>
        <p:spPr bwMode="auto">
          <a:xfrm>
            <a:off x="319088" y="512763"/>
            <a:ext cx="7867481"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57350" indent="-165735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1.5</a:t>
            </a:r>
            <a:r>
              <a:rPr lang="en-US" sz="2000" b="1" dirty="0">
                <a:solidFill>
                  <a:srgbClr val="3366FF"/>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Converting between Number of Moles and Number of Atoms</a:t>
            </a:r>
          </a:p>
        </p:txBody>
      </p:sp>
      <p:pic>
        <p:nvPicPr>
          <p:cNvPr id="2" name="Picture 1"/>
          <p:cNvPicPr>
            <a:picLocks noChangeAspect="1"/>
          </p:cNvPicPr>
          <p:nvPr/>
        </p:nvPicPr>
        <p:blipFill rotWithShape="1">
          <a:blip r:embed="rId3" cstate="print">
            <a:extLst>
              <a:ext uri="{28A0092B-C50C-407E-A947-70E740481C1C}">
                <a14:useLocalDpi xmlns:a14="http://schemas.microsoft.com/office/drawing/2010/main" val="0"/>
              </a:ext>
            </a:extLst>
          </a:blip>
          <a:srcRect b="6812"/>
          <a:stretch/>
        </p:blipFill>
        <p:spPr>
          <a:xfrm>
            <a:off x="2023617" y="3765074"/>
            <a:ext cx="3206496" cy="877206"/>
          </a:xfrm>
          <a:prstGeom prst="rect">
            <a:avLst/>
          </a:prstGeom>
        </p:spPr>
      </p:pic>
    </p:spTree>
    <p:extLst>
      <p:ext uri="{BB962C8B-B14F-4D97-AF65-F5344CB8AC3E}">
        <p14:creationId xmlns:p14="http://schemas.microsoft.com/office/powerpoint/2010/main" val="8253857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2">
                                            <p:txEl>
                                              <p:pRg st="15" end="1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92">
                                            <p:txEl>
                                              <p:pRg st="16" end="1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337704"/>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359220"/>
            <a:ext cx="8629650" cy="247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0" indent="0">
              <a:defRPr/>
            </a:pPr>
            <a:r>
              <a:rPr lang="en-US" sz="1400" b="1" dirty="0">
                <a:latin typeface="Arial" charset="0"/>
                <a:cs typeface="Arial" charset="0"/>
              </a:rPr>
              <a:t>SOLUTION</a:t>
            </a: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lvl="0" indent="0" eaLnBrk="1" hangingPunct="1">
              <a:defRPr/>
            </a:pPr>
            <a:r>
              <a:rPr lang="en-US" sz="1400" b="1" dirty="0">
                <a:latin typeface="Arial" charset="0"/>
                <a:cs typeface="Arial" charset="0"/>
              </a:rPr>
              <a:t>CHECK   </a:t>
            </a:r>
            <a:r>
              <a:rPr lang="en-US" sz="1400" dirty="0"/>
              <a:t>Since atoms are small, it makes sense that the answer is large. The given number of moles of copper is almost 2.5, so the number of atoms is almost 2.5 times Avogadro’s number.</a:t>
            </a:r>
            <a:endParaRPr lang="en-US" sz="1400" dirty="0">
              <a:solidFill>
                <a:srgbClr val="000000"/>
              </a:solidFill>
            </a:endParaRPr>
          </a:p>
          <a:p>
            <a:pPr marL="0" lvl="0" indent="0" eaLnBrk="1" hangingPunct="1">
              <a:defRPr/>
            </a:pPr>
            <a:endParaRPr lang="en-US" altLang="ja-JP" sz="1400" dirty="0">
              <a:solidFill>
                <a:srgbClr val="000000"/>
              </a:solidFill>
            </a:endParaRPr>
          </a:p>
          <a:p>
            <a:pPr marL="0" lvl="0" indent="0" eaLnBrk="1" hangingPunct="1"/>
            <a:r>
              <a:rPr lang="en-US" b="1" dirty="0">
                <a:solidFill>
                  <a:srgbClr val="0094C8"/>
                </a:solidFill>
                <a:latin typeface="Arial" pitchFamily="34" charset="0"/>
              </a:rPr>
              <a:t>For Practice 1.5</a:t>
            </a:r>
          </a:p>
          <a:p>
            <a:pPr marL="0" lvl="0" indent="0" eaLnBrk="1" hangingPunct="1"/>
            <a:r>
              <a:rPr lang="en-US" sz="1400" dirty="0"/>
              <a:t>A pure silver ring contains 2.80 </a:t>
            </a:r>
            <a:r>
              <a:rPr lang="en-US" sz="1400" dirty="0">
                <a:solidFill>
                  <a:srgbClr val="000000"/>
                </a:solidFill>
              </a:rPr>
              <a:t>× </a:t>
            </a:r>
            <a:r>
              <a:rPr lang="en-US" sz="1400" dirty="0"/>
              <a:t>10</a:t>
            </a:r>
            <a:r>
              <a:rPr lang="en-US" sz="1400" baseline="30000" dirty="0"/>
              <a:t>22</a:t>
            </a:r>
            <a:r>
              <a:rPr lang="en-US" sz="1400" dirty="0"/>
              <a:t> silver atoms. How many moles of silver atoms does it contain?</a:t>
            </a:r>
            <a:endParaRPr lang="en-US" b="1" dirty="0">
              <a:solidFill>
                <a:srgbClr val="3366FF"/>
              </a:solidFill>
              <a:latin typeface="Arial" pitchFamily="34" charset="0"/>
            </a:endParaRPr>
          </a:p>
        </p:txBody>
      </p:sp>
      <p:sp>
        <p:nvSpPr>
          <p:cNvPr id="14342" name="Line 7"/>
          <p:cNvSpPr>
            <a:spLocks noChangeShapeType="1"/>
          </p:cNvSpPr>
          <p:nvPr/>
        </p:nvSpPr>
        <p:spPr bwMode="auto">
          <a:xfrm flipH="1">
            <a:off x="304795" y="287339"/>
            <a:ext cx="0" cy="3428028"/>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5" name="Line 10"/>
          <p:cNvSpPr>
            <a:spLocks noChangeShapeType="1"/>
          </p:cNvSpPr>
          <p:nvPr/>
        </p:nvSpPr>
        <p:spPr bwMode="auto">
          <a:xfrm>
            <a:off x="295270" y="3715366"/>
            <a:ext cx="460379"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Text Box 8"/>
          <p:cNvSpPr txBox="1">
            <a:spLocks noChangeArrowheads="1"/>
          </p:cNvSpPr>
          <p:nvPr/>
        </p:nvSpPr>
        <p:spPr bwMode="auto">
          <a:xfrm>
            <a:off x="323850" y="1027590"/>
            <a:ext cx="8458200" cy="3924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sz="1400" dirty="0"/>
              <a:t>Continued</a:t>
            </a:r>
            <a:endParaRPr lang="en-US" sz="1400" b="1" baseline="-25000" dirty="0"/>
          </a:p>
        </p:txBody>
      </p:sp>
      <p:sp>
        <p:nvSpPr>
          <p:cNvPr id="14" name="Rectangle 3"/>
          <p:cNvSpPr>
            <a:spLocks noChangeArrowheads="1"/>
          </p:cNvSpPr>
          <p:nvPr/>
        </p:nvSpPr>
        <p:spPr bwMode="auto">
          <a:xfrm>
            <a:off x="319088" y="512763"/>
            <a:ext cx="7867481"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57350" indent="-165735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1.5</a:t>
            </a:r>
            <a:r>
              <a:rPr lang="en-US" sz="2000" b="1" dirty="0">
                <a:solidFill>
                  <a:srgbClr val="3366FF"/>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Converting between Number of Moles and Number of Atoms</a:t>
            </a:r>
          </a:p>
        </p:txBody>
      </p:sp>
      <p:pic>
        <p:nvPicPr>
          <p:cNvPr id="6146" name="Picture 2" descr="W:\Victoria\54989 Tro jpegs for WE\ch 01\ WE 1.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6753" y="1755491"/>
            <a:ext cx="4860987" cy="40233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133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146"/>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2">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569352"/>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590868"/>
            <a:ext cx="8629650" cy="2473325"/>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2282825" indent="-2282825">
              <a:spcBef>
                <a:spcPct val="50000"/>
              </a:spcBef>
              <a:defRPr/>
            </a:pPr>
            <a:r>
              <a:rPr lang="en-US" sz="1400" b="1" dirty="0">
                <a:latin typeface="Arial" charset="0"/>
                <a:cs typeface="Arial" charset="0"/>
              </a:rPr>
              <a:t>SORT   </a:t>
            </a:r>
            <a:r>
              <a:rPr lang="en-US" sz="1400" dirty="0"/>
              <a:t>You are given the mass of carbon and asked to find the amount of carbon in moles.</a:t>
            </a:r>
          </a:p>
          <a:p>
            <a:pPr>
              <a:spcBef>
                <a:spcPts val="0"/>
              </a:spcBef>
            </a:pPr>
            <a:endParaRPr lang="en-US" sz="1400" b="1" dirty="0">
              <a:latin typeface="Arial" charset="0"/>
              <a:cs typeface="Arial" charset="0"/>
            </a:endParaRPr>
          </a:p>
          <a:p>
            <a:pPr>
              <a:spcBef>
                <a:spcPts val="0"/>
              </a:spcBef>
            </a:pPr>
            <a:r>
              <a:rPr lang="en-US" sz="1400" b="1" dirty="0">
                <a:latin typeface="Arial" charset="0"/>
                <a:cs typeface="Arial" charset="0"/>
              </a:rPr>
              <a:t>GIVEN</a:t>
            </a:r>
            <a:r>
              <a:rPr lang="en-US" sz="1400" b="1" dirty="0"/>
              <a:t>   </a:t>
            </a:r>
            <a:r>
              <a:rPr lang="en-US" sz="1400" dirty="0"/>
              <a:t>0.0265 g C</a:t>
            </a:r>
          </a:p>
          <a:p>
            <a:pPr>
              <a:spcBef>
                <a:spcPts val="0"/>
              </a:spcBef>
            </a:pPr>
            <a:endParaRPr lang="en-US" sz="1400" b="1" dirty="0">
              <a:latin typeface="Arial" charset="0"/>
              <a:cs typeface="Arial" charset="0"/>
            </a:endParaRPr>
          </a:p>
          <a:p>
            <a:pPr>
              <a:spcBef>
                <a:spcPts val="0"/>
              </a:spcBef>
            </a:pPr>
            <a:r>
              <a:rPr lang="en-US" sz="1400" b="1" dirty="0">
                <a:latin typeface="Arial" charset="0"/>
                <a:cs typeface="Arial" charset="0"/>
              </a:rPr>
              <a:t>FIND   </a:t>
            </a:r>
            <a:r>
              <a:rPr lang="en-US" sz="1400" dirty="0" err="1"/>
              <a:t>mol</a:t>
            </a:r>
            <a:r>
              <a:rPr lang="en-US" sz="1400" dirty="0"/>
              <a:t> C</a:t>
            </a:r>
          </a:p>
          <a:p>
            <a:pPr marL="0" indent="0"/>
            <a:endParaRPr lang="en-US" sz="1400" b="1" dirty="0">
              <a:solidFill>
                <a:srgbClr val="3366FF"/>
              </a:solidFill>
              <a:latin typeface="Arial" pitchFamily="34" charset="0"/>
            </a:endParaRPr>
          </a:p>
          <a:p>
            <a:r>
              <a:rPr lang="en-US" sz="1400" b="1" dirty="0">
                <a:latin typeface="Arial" charset="0"/>
                <a:cs typeface="Arial" charset="0"/>
              </a:rPr>
              <a:t>STRATEGIZE   </a:t>
            </a:r>
            <a:r>
              <a:rPr lang="en-US" sz="1400" dirty="0"/>
              <a:t>Convert between mass and amount (in moles) of an element using the molar mass of the element.</a:t>
            </a:r>
          </a:p>
          <a:p>
            <a:pPr marL="0" indent="0"/>
            <a:endParaRPr lang="en-US" sz="1400" b="1" dirty="0">
              <a:solidFill>
                <a:srgbClr val="3366FF"/>
              </a:solidFill>
              <a:latin typeface="Arial" pitchFamily="34" charset="0"/>
            </a:endParaRPr>
          </a:p>
          <a:p>
            <a:r>
              <a:rPr lang="en-US" sz="1400" b="1" dirty="0">
                <a:latin typeface="Arial" charset="0"/>
                <a:cs typeface="Arial" charset="0"/>
              </a:rPr>
              <a:t>CONCEPTUAL PLAN</a:t>
            </a:r>
            <a:endParaRPr lang="en-US" sz="1400" dirty="0"/>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r>
              <a:rPr lang="en-US" sz="1400" b="1" dirty="0">
                <a:latin typeface="Arial" charset="0"/>
                <a:cs typeface="Arial" charset="0"/>
              </a:rPr>
              <a:t>RELATIONSHIPS USED</a:t>
            </a:r>
          </a:p>
          <a:p>
            <a:r>
              <a:rPr lang="en-US" sz="1400" dirty="0"/>
              <a:t>12.01 g C = 1 </a:t>
            </a:r>
            <a:r>
              <a:rPr lang="en-US" sz="1400" dirty="0" err="1"/>
              <a:t>mol</a:t>
            </a:r>
            <a:r>
              <a:rPr lang="en-US" sz="1400" dirty="0"/>
              <a:t> C (carbon molar mass)</a:t>
            </a:r>
            <a:endParaRPr lang="en-US" sz="1400" dirty="0">
              <a:latin typeface="+mj-lt"/>
            </a:endParaRPr>
          </a:p>
          <a:p>
            <a:endParaRPr lang="en-US" sz="1400" b="1" dirty="0">
              <a:solidFill>
                <a:srgbClr val="3366FF"/>
              </a:solidFill>
              <a:latin typeface="+mj-lt"/>
            </a:endParaRPr>
          </a:p>
          <a:p>
            <a:pPr>
              <a:defRPr/>
            </a:pPr>
            <a:r>
              <a:rPr lang="en-US" sz="1400" b="1" dirty="0">
                <a:latin typeface="Arial" charset="0"/>
                <a:cs typeface="Arial" charset="0"/>
              </a:rPr>
              <a:t>SOLVE   </a:t>
            </a:r>
            <a:r>
              <a:rPr lang="en-US" sz="1400" dirty="0"/>
              <a:t>Follow the conceptual plan to solve the problem.</a:t>
            </a:r>
            <a:endParaRPr lang="en-US" altLang="ja-JP" sz="1400" dirty="0"/>
          </a:p>
        </p:txBody>
      </p:sp>
      <p:sp>
        <p:nvSpPr>
          <p:cNvPr id="14342" name="Line 7"/>
          <p:cNvSpPr>
            <a:spLocks noChangeShapeType="1"/>
          </p:cNvSpPr>
          <p:nvPr/>
        </p:nvSpPr>
        <p:spPr bwMode="auto">
          <a:xfrm flipH="1">
            <a:off x="294394" y="287338"/>
            <a:ext cx="10401" cy="5507928"/>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5" name="Line 10"/>
          <p:cNvSpPr>
            <a:spLocks noChangeShapeType="1"/>
          </p:cNvSpPr>
          <p:nvPr/>
        </p:nvSpPr>
        <p:spPr bwMode="auto">
          <a:xfrm>
            <a:off x="285750" y="5795266"/>
            <a:ext cx="469899"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Text Box 8"/>
          <p:cNvSpPr txBox="1">
            <a:spLocks noChangeArrowheads="1"/>
          </p:cNvSpPr>
          <p:nvPr/>
        </p:nvSpPr>
        <p:spPr bwMode="auto">
          <a:xfrm>
            <a:off x="323850" y="1027590"/>
            <a:ext cx="8458200" cy="1962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r>
              <a:rPr lang="en-US" sz="1400" dirty="0"/>
              <a:t>Calculate the amount of carbon (in moles) contained in a 0.0265-g pencil “lead.” (Assume that the pencil “lead” is made of pure graphite, a form of carbon.)</a:t>
            </a:r>
            <a:endParaRPr lang="en-US" sz="1400" b="1" baseline="-25000" dirty="0"/>
          </a:p>
        </p:txBody>
      </p:sp>
      <p:sp>
        <p:nvSpPr>
          <p:cNvPr id="14" name="Rectangle 3"/>
          <p:cNvSpPr>
            <a:spLocks noChangeArrowheads="1"/>
          </p:cNvSpPr>
          <p:nvPr/>
        </p:nvSpPr>
        <p:spPr bwMode="auto">
          <a:xfrm>
            <a:off x="319088" y="512763"/>
            <a:ext cx="7867481"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57350" indent="-165735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1.6</a:t>
            </a:r>
            <a:r>
              <a:rPr lang="en-US" sz="2000" b="1" dirty="0">
                <a:solidFill>
                  <a:srgbClr val="3366FF"/>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Converting between Mass and Amount (Number of Moles)</a:t>
            </a:r>
          </a:p>
        </p:txBody>
      </p:sp>
      <p:pic>
        <p:nvPicPr>
          <p:cNvPr id="3" name="Picture 2"/>
          <p:cNvPicPr>
            <a:picLocks noChangeAspect="1"/>
          </p:cNvPicPr>
          <p:nvPr/>
        </p:nvPicPr>
        <p:blipFill rotWithShape="1">
          <a:blip r:embed="rId3" cstate="print">
            <a:extLst>
              <a:ext uri="{28A0092B-C50C-407E-A947-70E740481C1C}">
                <a14:useLocalDpi xmlns:a14="http://schemas.microsoft.com/office/drawing/2010/main" val="0"/>
              </a:ext>
            </a:extLst>
          </a:blip>
          <a:srcRect b="4400"/>
          <a:stretch/>
        </p:blipFill>
        <p:spPr>
          <a:xfrm>
            <a:off x="2145792" y="3691243"/>
            <a:ext cx="2307146" cy="931099"/>
          </a:xfrm>
          <a:prstGeom prst="rect">
            <a:avLst/>
          </a:prstGeom>
        </p:spPr>
      </p:pic>
    </p:spTree>
    <p:extLst>
      <p:ext uri="{BB962C8B-B14F-4D97-AF65-F5344CB8AC3E}">
        <p14:creationId xmlns:p14="http://schemas.microsoft.com/office/powerpoint/2010/main" val="261694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2">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2">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2292">
                                            <p:txEl>
                                              <p:pRg st="15" end="1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2292">
                                            <p:txEl>
                                              <p:pRg st="16" end="1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292">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Line 2"/>
          <p:cNvSpPr>
            <a:spLocks noChangeShapeType="1"/>
          </p:cNvSpPr>
          <p:nvPr/>
        </p:nvSpPr>
        <p:spPr bwMode="auto">
          <a:xfrm>
            <a:off x="300038" y="1337704"/>
            <a:ext cx="8305800" cy="0"/>
          </a:xfrm>
          <a:prstGeom prst="line">
            <a:avLst/>
          </a:prstGeom>
          <a:noFill/>
          <a:ln w="9525">
            <a:solidFill>
              <a:schemeClr val="bg2"/>
            </a:solidFill>
            <a:round/>
            <a:headEnd/>
            <a:tailEnd/>
          </a:ln>
          <a:extLst>
            <a:ext uri="{909E8E84-426E-40DD-AFC4-6F175D3DCCD1}">
              <a14:hiddenFill xmlns:a14="http://schemas.microsoft.com/office/drawing/2010/main">
                <a:noFill/>
              </a14:hiddenFill>
            </a:ext>
          </a:extLst>
        </p:spPr>
        <p:txBody>
          <a:bodyPr wrap="none" anchor="ctr"/>
          <a:lstStyle/>
          <a:p>
            <a:endParaRPr lang="en-US"/>
          </a:p>
        </p:txBody>
      </p:sp>
      <p:sp>
        <p:nvSpPr>
          <p:cNvPr id="12292" name="Text Box 5"/>
          <p:cNvSpPr txBox="1">
            <a:spLocks noChangeArrowheads="1"/>
          </p:cNvSpPr>
          <p:nvPr/>
        </p:nvSpPr>
        <p:spPr bwMode="auto">
          <a:xfrm>
            <a:off x="314325" y="1359220"/>
            <a:ext cx="8629650" cy="25328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marL="173038" indent="-173038"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marL="0" indent="0">
              <a:defRPr/>
            </a:pPr>
            <a:r>
              <a:rPr lang="en-US" sz="1400" b="1" dirty="0">
                <a:latin typeface="Arial" charset="0"/>
                <a:cs typeface="Arial" charset="0"/>
              </a:rPr>
              <a:t>SOLUTION</a:t>
            </a: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indent="0">
              <a:defRPr/>
            </a:pPr>
            <a:endParaRPr lang="en-US" sz="1400" b="1" dirty="0">
              <a:solidFill>
                <a:srgbClr val="3366FF"/>
              </a:solidFill>
              <a:latin typeface="Arial" pitchFamily="34" charset="0"/>
            </a:endParaRPr>
          </a:p>
          <a:p>
            <a:pPr marL="0" lvl="0" indent="0" eaLnBrk="1" hangingPunct="1">
              <a:defRPr/>
            </a:pPr>
            <a:r>
              <a:rPr lang="en-US" sz="1400" b="1" dirty="0">
                <a:latin typeface="Arial" charset="0"/>
                <a:cs typeface="Arial" charset="0"/>
              </a:rPr>
              <a:t>CHECK   </a:t>
            </a:r>
            <a:r>
              <a:rPr lang="en-US" sz="1400" dirty="0"/>
              <a:t>The given mass of carbon is much less than the molar mass of carbon, so it makes sense that the answer (the amount in moles) is much less than 1 </a:t>
            </a:r>
            <a:r>
              <a:rPr lang="en-US" sz="1400" dirty="0" err="1"/>
              <a:t>mol</a:t>
            </a:r>
            <a:r>
              <a:rPr lang="en-US" sz="1400" dirty="0"/>
              <a:t> of carbon.</a:t>
            </a:r>
            <a:endParaRPr lang="en-US" sz="1400" dirty="0">
              <a:solidFill>
                <a:srgbClr val="000000"/>
              </a:solidFill>
            </a:endParaRPr>
          </a:p>
          <a:p>
            <a:pPr marL="0" lvl="0" indent="0" eaLnBrk="1" hangingPunct="1">
              <a:defRPr/>
            </a:pPr>
            <a:endParaRPr lang="en-US" altLang="ja-JP" sz="1400" dirty="0">
              <a:solidFill>
                <a:srgbClr val="000000"/>
              </a:solidFill>
            </a:endParaRPr>
          </a:p>
          <a:p>
            <a:pPr marL="0" lvl="0" indent="0" eaLnBrk="1" hangingPunct="1"/>
            <a:r>
              <a:rPr lang="en-US" b="1" dirty="0">
                <a:solidFill>
                  <a:srgbClr val="0094C8"/>
                </a:solidFill>
                <a:latin typeface="Arial" pitchFamily="34" charset="0"/>
              </a:rPr>
              <a:t>For Practice 1.6</a:t>
            </a:r>
          </a:p>
          <a:p>
            <a:pPr marL="0" lvl="0" indent="0" eaLnBrk="1" hangingPunct="1"/>
            <a:r>
              <a:rPr lang="en-US" sz="1400" dirty="0"/>
              <a:t>Calculate the amount of copper (in moles) in a 35.8-g pure copper sheet.</a:t>
            </a:r>
          </a:p>
          <a:p>
            <a:pPr marL="0" lvl="0" indent="0" eaLnBrk="1" hangingPunct="1"/>
            <a:endParaRPr lang="en-US" sz="1400" b="1" dirty="0">
              <a:solidFill>
                <a:srgbClr val="3366FF"/>
              </a:solidFill>
              <a:latin typeface="Arial" pitchFamily="34" charset="0"/>
            </a:endParaRPr>
          </a:p>
          <a:p>
            <a:pPr marL="0" lvl="0" indent="0" eaLnBrk="1" hangingPunct="1"/>
            <a:r>
              <a:rPr lang="en-US" b="1" dirty="0">
                <a:solidFill>
                  <a:srgbClr val="0094C8"/>
                </a:solidFill>
                <a:latin typeface="Arial" pitchFamily="34" charset="0"/>
              </a:rPr>
              <a:t>For More Practice 1.6</a:t>
            </a:r>
          </a:p>
          <a:p>
            <a:pPr marL="0" lvl="0" indent="0" eaLnBrk="1" hangingPunct="1"/>
            <a:r>
              <a:rPr lang="en-US" sz="1400" dirty="0"/>
              <a:t>Calculate the mass (in grams) of 0.473 </a:t>
            </a:r>
            <a:r>
              <a:rPr lang="en-US" sz="1400" dirty="0" err="1"/>
              <a:t>mol</a:t>
            </a:r>
            <a:r>
              <a:rPr lang="en-US" sz="1400" dirty="0"/>
              <a:t> of titanium.</a:t>
            </a:r>
            <a:endParaRPr lang="en-US" b="1" dirty="0">
              <a:solidFill>
                <a:srgbClr val="3366FF"/>
              </a:solidFill>
              <a:latin typeface="Arial" pitchFamily="34" charset="0"/>
            </a:endParaRPr>
          </a:p>
        </p:txBody>
      </p:sp>
      <p:sp>
        <p:nvSpPr>
          <p:cNvPr id="14342" name="Line 7"/>
          <p:cNvSpPr>
            <a:spLocks noChangeShapeType="1"/>
          </p:cNvSpPr>
          <p:nvPr/>
        </p:nvSpPr>
        <p:spPr bwMode="auto">
          <a:xfrm flipH="1">
            <a:off x="304795" y="287339"/>
            <a:ext cx="0" cy="4121502"/>
          </a:xfrm>
          <a:prstGeom prst="line">
            <a:avLst/>
          </a:prstGeom>
          <a:noFill/>
          <a:ln w="1905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4344" name="Line 9"/>
          <p:cNvSpPr>
            <a:spLocks noChangeShapeType="1"/>
          </p:cNvSpPr>
          <p:nvPr/>
        </p:nvSpPr>
        <p:spPr bwMode="auto">
          <a:xfrm>
            <a:off x="295276" y="304800"/>
            <a:ext cx="457200"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
        <p:nvSpPr>
          <p:cNvPr id="13" name="Text Box 8"/>
          <p:cNvSpPr txBox="1">
            <a:spLocks noChangeArrowheads="1"/>
          </p:cNvSpPr>
          <p:nvPr/>
        </p:nvSpPr>
        <p:spPr bwMode="auto">
          <a:xfrm>
            <a:off x="323850" y="1027590"/>
            <a:ext cx="8458200" cy="3924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a:lstStyle>
            <a:lvl1pPr eaLnBrk="0" hangingPunct="0">
              <a:defRPr sz="1600">
                <a:solidFill>
                  <a:schemeClr val="tx1"/>
                </a:solidFill>
                <a:latin typeface="Times New Roman" pitchFamily="18" charset="0"/>
                <a:ea typeface="ＭＳ Ｐゴシック" charset="-128"/>
              </a:defRPr>
            </a:lvl1pPr>
            <a:lvl2pPr marL="742950" indent="-285750" eaLnBrk="0" hangingPunct="0">
              <a:defRPr sz="1600">
                <a:solidFill>
                  <a:schemeClr val="tx1"/>
                </a:solidFill>
                <a:latin typeface="Times New Roman" pitchFamily="18" charset="0"/>
                <a:ea typeface="ＭＳ Ｐゴシック" charset="-128"/>
              </a:defRPr>
            </a:lvl2pPr>
            <a:lvl3pPr marL="1143000" indent="-228600" eaLnBrk="0" hangingPunct="0">
              <a:defRPr sz="1600">
                <a:solidFill>
                  <a:schemeClr val="tx1"/>
                </a:solidFill>
                <a:latin typeface="Times New Roman" pitchFamily="18" charset="0"/>
                <a:ea typeface="ＭＳ Ｐゴシック" charset="-128"/>
              </a:defRPr>
            </a:lvl3pPr>
            <a:lvl4pPr marL="1600200" indent="-228600" eaLnBrk="0" hangingPunct="0">
              <a:defRPr sz="1600">
                <a:solidFill>
                  <a:schemeClr val="tx1"/>
                </a:solidFill>
                <a:latin typeface="Times New Roman" pitchFamily="18" charset="0"/>
                <a:ea typeface="ＭＳ Ｐゴシック" charset="-128"/>
              </a:defRPr>
            </a:lvl4pPr>
            <a:lvl5pPr marL="2057400" indent="-228600" eaLnBrk="0" hangingPunct="0">
              <a:defRPr sz="1600">
                <a:solidFill>
                  <a:schemeClr val="tx1"/>
                </a:solidFill>
                <a:latin typeface="Times New Roman" pitchFamily="18" charset="0"/>
                <a:ea typeface="ＭＳ Ｐゴシック" charset="-128"/>
              </a:defRPr>
            </a:lvl5pPr>
            <a:lvl6pPr marL="2514600" indent="-228600" eaLnBrk="0" fontAlgn="base" hangingPunct="0">
              <a:spcBef>
                <a:spcPct val="0"/>
              </a:spcBef>
              <a:spcAft>
                <a:spcPct val="0"/>
              </a:spcAft>
              <a:defRPr sz="1600">
                <a:solidFill>
                  <a:schemeClr val="tx1"/>
                </a:solidFill>
                <a:latin typeface="Times New Roman" pitchFamily="18" charset="0"/>
                <a:ea typeface="ＭＳ Ｐゴシック" charset="-128"/>
              </a:defRPr>
            </a:lvl6pPr>
            <a:lvl7pPr marL="2971800" indent="-228600" eaLnBrk="0" fontAlgn="base" hangingPunct="0">
              <a:spcBef>
                <a:spcPct val="0"/>
              </a:spcBef>
              <a:spcAft>
                <a:spcPct val="0"/>
              </a:spcAft>
              <a:defRPr sz="1600">
                <a:solidFill>
                  <a:schemeClr val="tx1"/>
                </a:solidFill>
                <a:latin typeface="Times New Roman" pitchFamily="18" charset="0"/>
                <a:ea typeface="ＭＳ Ｐゴシック" charset="-128"/>
              </a:defRPr>
            </a:lvl7pPr>
            <a:lvl8pPr marL="3429000" indent="-228600" eaLnBrk="0" fontAlgn="base" hangingPunct="0">
              <a:spcBef>
                <a:spcPct val="0"/>
              </a:spcBef>
              <a:spcAft>
                <a:spcPct val="0"/>
              </a:spcAft>
              <a:defRPr sz="1600">
                <a:solidFill>
                  <a:schemeClr val="tx1"/>
                </a:solidFill>
                <a:latin typeface="Times New Roman" pitchFamily="18" charset="0"/>
                <a:ea typeface="ＭＳ Ｐゴシック" charset="-128"/>
              </a:defRPr>
            </a:lvl8pPr>
            <a:lvl9pPr marL="3886200" indent="-228600" eaLnBrk="0" fontAlgn="base" hangingPunct="0">
              <a:spcBef>
                <a:spcPct val="0"/>
              </a:spcBef>
              <a:spcAft>
                <a:spcPct val="0"/>
              </a:spcAft>
              <a:defRPr sz="1600">
                <a:solidFill>
                  <a:schemeClr val="tx1"/>
                </a:solidFill>
                <a:latin typeface="Times New Roman" pitchFamily="18" charset="0"/>
                <a:ea typeface="ＭＳ Ｐゴシック" charset="-128"/>
              </a:defRPr>
            </a:lvl9pPr>
          </a:lstStyle>
          <a:p>
            <a:pPr>
              <a:defRPr/>
            </a:pPr>
            <a:r>
              <a:rPr lang="en-US" sz="1400" dirty="0"/>
              <a:t>Continued</a:t>
            </a:r>
            <a:endParaRPr lang="en-US" sz="1400" b="1" baseline="-25000" dirty="0"/>
          </a:p>
        </p:txBody>
      </p:sp>
      <p:sp>
        <p:nvSpPr>
          <p:cNvPr id="14" name="Rectangle 3"/>
          <p:cNvSpPr>
            <a:spLocks noChangeArrowheads="1"/>
          </p:cNvSpPr>
          <p:nvPr/>
        </p:nvSpPr>
        <p:spPr bwMode="auto">
          <a:xfrm>
            <a:off x="319088" y="512763"/>
            <a:ext cx="7867481" cy="365125"/>
          </a:xfrm>
          <a:prstGeom prst="rect">
            <a:avLst/>
          </a:prstGeom>
          <a:noFill/>
          <a:ln>
            <a:noFill/>
          </a:ln>
          <a:effectLst/>
          <a:extLst>
            <a:ext uri="{909E8E84-426E-40DD-AFC4-6F175D3DCCD1}">
              <a14:hiddenFill xmlns:a14="http://schemas.microsoft.com/office/drawing/2010/main">
                <a:solidFill>
                  <a:srgbClr val="008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nchor="ctr"/>
          <a:lstStyle/>
          <a:p>
            <a:pPr marL="1657350" indent="-1657350" eaLnBrk="0" hangingPunct="0">
              <a:spcBef>
                <a:spcPct val="50000"/>
              </a:spcBef>
              <a:defRPr/>
            </a:pPr>
            <a:r>
              <a:rPr lang="en-US" sz="2000" b="1" dirty="0">
                <a:solidFill>
                  <a:srgbClr val="0094C8"/>
                </a:solidFill>
                <a:latin typeface="Arial" charset="0"/>
                <a:ea typeface="ＭＳ Ｐゴシック" charset="0"/>
                <a:cs typeface="ＭＳ Ｐゴシック" charset="0"/>
              </a:rPr>
              <a:t>Example 1.6</a:t>
            </a:r>
            <a:r>
              <a:rPr lang="en-US" sz="2000" b="1" dirty="0">
                <a:solidFill>
                  <a:srgbClr val="3366FF"/>
                </a:solidFill>
                <a:latin typeface="Arial" charset="0"/>
                <a:ea typeface="ＭＳ Ｐゴシック" charset="0"/>
                <a:cs typeface="ＭＳ Ｐゴシック" charset="0"/>
              </a:rPr>
              <a:t>	</a:t>
            </a:r>
            <a:r>
              <a:rPr lang="en-US" sz="2000" b="1" dirty="0">
                <a:latin typeface="Arial" charset="0"/>
                <a:ea typeface="ＭＳ Ｐゴシック" charset="0"/>
                <a:cs typeface="ＭＳ Ｐゴシック" charset="0"/>
              </a:rPr>
              <a:t>Converting between Mass and Amount (Number of Moles)</a:t>
            </a:r>
          </a:p>
        </p:txBody>
      </p:sp>
      <p:pic>
        <p:nvPicPr>
          <p:cNvPr id="7170" name="Picture 2" descr="W:\Victoria\54989 Tro jpegs for WE\ch 01\ WE 1.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200595" y="1763897"/>
            <a:ext cx="3981093" cy="463423"/>
          </a:xfrm>
          <a:prstGeom prst="rect">
            <a:avLst/>
          </a:prstGeom>
          <a:noFill/>
          <a:extLst>
            <a:ext uri="{909E8E84-426E-40DD-AFC4-6F175D3DCCD1}">
              <a14:hiddenFill xmlns:a14="http://schemas.microsoft.com/office/drawing/2010/main">
                <a:solidFill>
                  <a:srgbClr val="FFFFFF"/>
                </a:solidFill>
              </a14:hiddenFill>
            </a:ext>
          </a:extLst>
        </p:spPr>
      </p:pic>
      <p:sp>
        <p:nvSpPr>
          <p:cNvPr id="11" name="Line 10"/>
          <p:cNvSpPr>
            <a:spLocks noChangeShapeType="1"/>
          </p:cNvSpPr>
          <p:nvPr/>
        </p:nvSpPr>
        <p:spPr bwMode="auto">
          <a:xfrm>
            <a:off x="295276" y="4408840"/>
            <a:ext cx="458788" cy="0"/>
          </a:xfrm>
          <a:prstGeom prst="line">
            <a:avLst/>
          </a:prstGeom>
          <a:noFill/>
          <a:ln w="38100">
            <a:solidFill>
              <a:srgbClr val="00800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Times New Roman" charset="0"/>
              <a:ea typeface="ＭＳ Ｐゴシック" charset="0"/>
              <a:cs typeface="ＭＳ Ｐゴシック" charset="0"/>
            </a:endParaRPr>
          </a:p>
        </p:txBody>
      </p:sp>
    </p:spTree>
    <p:extLst>
      <p:ext uri="{BB962C8B-B14F-4D97-AF65-F5344CB8AC3E}">
        <p14:creationId xmlns:p14="http://schemas.microsoft.com/office/powerpoint/2010/main" val="41202692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2">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17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2292">
                                            <p:txEl>
                                              <p:pRg st="5" end="5"/>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2292">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292">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2">
                                            <p:txEl>
                                              <p:pRg st="10" end="10"/>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2292">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LASTMERGEFILE" val="\\.host\Shared Folders\gexinc On My Mac\Desktop\TRANSFER\47191\04 Sample Chapter.xls"/>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6456</TotalTime>
  <Words>1490</Words>
  <Application>Microsoft Office PowerPoint</Application>
  <PresentationFormat>On-screen Show (4:3)</PresentationFormat>
  <Paragraphs>262</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Cambria Math</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GEX Inc.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gexinc</dc:creator>
  <cp:lastModifiedBy>Shayan</cp:lastModifiedBy>
  <cp:revision>1050</cp:revision>
  <dcterms:created xsi:type="dcterms:W3CDTF">2010-11-19T02:32:19Z</dcterms:created>
  <dcterms:modified xsi:type="dcterms:W3CDTF">2023-10-10T14:36:25Z</dcterms:modified>
</cp:coreProperties>
</file>